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79" r:id="rId2"/>
    <p:sldId id="280" r:id="rId3"/>
    <p:sldId id="281" r:id="rId4"/>
    <p:sldId id="282" r:id="rId5"/>
    <p:sldId id="283" r:id="rId6"/>
    <p:sldId id="284" r:id="rId7"/>
    <p:sldId id="285" r:id="rId8"/>
    <p:sldId id="286" r:id="rId9"/>
    <p:sldId id="287" r:id="rId10"/>
    <p:sldId id="288" r:id="rId11"/>
    <p:sldId id="289" r:id="rId12"/>
    <p:sldId id="290" r:id="rId13"/>
    <p:sldId id="291" r:id="rId14"/>
    <p:sldId id="292" r:id="rId15"/>
    <p:sldId id="293" r:id="rId16"/>
    <p:sldId id="295" r:id="rId17"/>
    <p:sldId id="294" r:id="rId18"/>
    <p:sldId id="296" r:id="rId19"/>
    <p:sldId id="299" r:id="rId20"/>
    <p:sldId id="298" r:id="rId21"/>
    <p:sldId id="297" r:id="rId2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0864C83-9B44-2FD8-0D42-72FF37F40BB2}" name="Maria Hadfield" initials="MH" userId="S::mhadfield@ashford.gov.uk::566e382b-34e5-44b5-a5fb-58ddc88ceaa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llyAnne Logan" initials="SL" lastIdx="12" clrIdx="0">
    <p:extLst>
      <p:ext uri="{19B8F6BF-5375-455C-9EA6-DF929625EA0E}">
        <p15:presenceInfo xmlns:p15="http://schemas.microsoft.com/office/powerpoint/2012/main" userId="S::slogan@ashford.gov.uk::e87bf769-2b7d-4612-b712-cdb3de3c130a" providerId="AD"/>
      </p:ext>
    </p:extLst>
  </p:cmAuthor>
  <p:cmAuthor id="2" name="Dan Daley" initials="DD" lastIdx="2" clrIdx="1">
    <p:extLst>
      <p:ext uri="{19B8F6BF-5375-455C-9EA6-DF929625EA0E}">
        <p15:presenceInfo xmlns:p15="http://schemas.microsoft.com/office/powerpoint/2012/main" userId="S::dan.daley@ashford.gov.uk::7b12b1ba-d143-4494-9c1f-6608610134a2" providerId="AD"/>
      </p:ext>
    </p:extLst>
  </p:cmAuthor>
  <p:cmAuthor id="3" name="SallyAnne Logan" initials="SL [2]" lastIdx="5" clrIdx="2">
    <p:extLst>
      <p:ext uri="{19B8F6BF-5375-455C-9EA6-DF929625EA0E}">
        <p15:presenceInfo xmlns:p15="http://schemas.microsoft.com/office/powerpoint/2012/main" userId="S-1-5-21-1166632171-644361964-8547516-227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89542" autoAdjust="0"/>
  </p:normalViewPr>
  <p:slideViewPr>
    <p:cSldViewPr snapToGrid="0">
      <p:cViewPr varScale="1">
        <p:scale>
          <a:sx n="141" d="100"/>
          <a:sy n="141" d="100"/>
        </p:scale>
        <p:origin x="120" y="5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abcfs1\Chilmington\18.%20Chilmington%20Management%20Organisation\AGM\AGM%202025%20-%202026\Copy%20of%20Chilmington%20Estate%20Expenditure%2025-26%20Estimate.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US" sz="1600" b="1"/>
              <a:t>3 Bed House RCD Charge compared to RCD Cap Charge</a:t>
            </a:r>
          </a:p>
        </c:rich>
      </c:tx>
      <c:layout>
        <c:manualLayout>
          <c:xMode val="edge"/>
          <c:yMode val="edge"/>
          <c:x val="0.10776748255305296"/>
          <c:y val="2.038216287915972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9542572694229393E-2"/>
          <c:y val="0.10823463028033548"/>
          <c:w val="0.9130954802279625"/>
          <c:h val="0.76137495190951299"/>
        </c:manualLayout>
      </c:layout>
      <c:lineChart>
        <c:grouping val="standard"/>
        <c:varyColors val="0"/>
        <c:ser>
          <c:idx val="0"/>
          <c:order val="0"/>
          <c:tx>
            <c:strRef>
              <c:f>'RCD Increase'!$A$4</c:f>
              <c:strCache>
                <c:ptCount val="1"/>
                <c:pt idx="0">
                  <c:v>3 Bed House RCD Cap</c:v>
                </c:pt>
              </c:strCache>
            </c:strRef>
          </c:tx>
          <c:spPr>
            <a:ln w="28575" cap="rnd">
              <a:solidFill>
                <a:srgbClr val="7030A0"/>
              </a:solidFill>
              <a:round/>
            </a:ln>
            <a:effectLst/>
          </c:spPr>
          <c:marker>
            <c:symbol val="none"/>
          </c:marker>
          <c:cat>
            <c:strRef>
              <c:f>'RCD Increase'!$B$3:$I$3</c:f>
              <c:strCache>
                <c:ptCount val="8"/>
                <c:pt idx="0">
                  <c:v>2019/2020</c:v>
                </c:pt>
                <c:pt idx="1">
                  <c:v>2020/2021</c:v>
                </c:pt>
                <c:pt idx="2">
                  <c:v>2021/2022</c:v>
                </c:pt>
                <c:pt idx="3">
                  <c:v>2022/2023</c:v>
                </c:pt>
                <c:pt idx="4">
                  <c:v>2023/2024</c:v>
                </c:pt>
                <c:pt idx="5">
                  <c:v>2024/2025</c:v>
                </c:pt>
                <c:pt idx="6">
                  <c:v>2025/2026</c:v>
                </c:pt>
                <c:pt idx="7">
                  <c:v>2026/2027</c:v>
                </c:pt>
              </c:strCache>
            </c:strRef>
          </c:cat>
          <c:val>
            <c:numRef>
              <c:f>'RCD Increase'!$B$4:$I$4</c:f>
              <c:numCache>
                <c:formatCode>#,##0.00</c:formatCode>
                <c:ptCount val="8"/>
                <c:pt idx="0">
                  <c:v>373</c:v>
                </c:pt>
                <c:pt idx="1">
                  <c:v>383.02</c:v>
                </c:pt>
                <c:pt idx="2">
                  <c:v>388.30567600000001</c:v>
                </c:pt>
                <c:pt idx="3">
                  <c:v>418.7488409984</c:v>
                </c:pt>
                <c:pt idx="4">
                  <c:v>474.9030605762855</c:v>
                </c:pt>
                <c:pt idx="5">
                  <c:v>498.2208008505811</c:v>
                </c:pt>
                <c:pt idx="6">
                  <c:v>516.25639384137219</c:v>
                </c:pt>
                <c:pt idx="7">
                  <c:v>535.61600861042371</c:v>
                </c:pt>
              </c:numCache>
            </c:numRef>
          </c:val>
          <c:smooth val="0"/>
          <c:extLst>
            <c:ext xmlns:c16="http://schemas.microsoft.com/office/drawing/2014/chart" uri="{C3380CC4-5D6E-409C-BE32-E72D297353CC}">
              <c16:uniqueId val="{00000000-F1CE-4F08-B8BF-768C7A706E98}"/>
            </c:ext>
          </c:extLst>
        </c:ser>
        <c:ser>
          <c:idx val="1"/>
          <c:order val="1"/>
          <c:tx>
            <c:strRef>
              <c:f>'RCD Increase'!$A$5</c:f>
              <c:strCache>
                <c:ptCount val="1"/>
                <c:pt idx="0">
                  <c:v>3 Bed House RCD Actual</c:v>
                </c:pt>
              </c:strCache>
            </c:strRef>
          </c:tx>
          <c:spPr>
            <a:ln w="28575" cap="rnd">
              <a:solidFill>
                <a:srgbClr val="92D050"/>
              </a:solidFill>
              <a:round/>
            </a:ln>
            <a:effectLst/>
          </c:spPr>
          <c:marker>
            <c:symbol val="none"/>
          </c:marker>
          <c:cat>
            <c:strRef>
              <c:f>'RCD Increase'!$B$3:$I$3</c:f>
              <c:strCache>
                <c:ptCount val="8"/>
                <c:pt idx="0">
                  <c:v>2019/2020</c:v>
                </c:pt>
                <c:pt idx="1">
                  <c:v>2020/2021</c:v>
                </c:pt>
                <c:pt idx="2">
                  <c:v>2021/2022</c:v>
                </c:pt>
                <c:pt idx="3">
                  <c:v>2022/2023</c:v>
                </c:pt>
                <c:pt idx="4">
                  <c:v>2023/2024</c:v>
                </c:pt>
                <c:pt idx="5">
                  <c:v>2024/2025</c:v>
                </c:pt>
                <c:pt idx="6">
                  <c:v>2025/2026</c:v>
                </c:pt>
                <c:pt idx="7">
                  <c:v>2026/2027</c:v>
                </c:pt>
              </c:strCache>
            </c:strRef>
          </c:cat>
          <c:val>
            <c:numRef>
              <c:f>'RCD Increase'!$B$5:$I$5</c:f>
              <c:numCache>
                <c:formatCode>#,##0.00</c:formatCode>
                <c:ptCount val="8"/>
                <c:pt idx="0">
                  <c:v>373</c:v>
                </c:pt>
                <c:pt idx="1">
                  <c:v>383.02</c:v>
                </c:pt>
                <c:pt idx="2">
                  <c:v>388.30567600000001</c:v>
                </c:pt>
                <c:pt idx="3">
                  <c:v>418.7488409984</c:v>
                </c:pt>
                <c:pt idx="4">
                  <c:v>418.7488409984</c:v>
                </c:pt>
                <c:pt idx="5">
                  <c:v>443.49689750140539</c:v>
                </c:pt>
                <c:pt idx="6">
                  <c:v>473.33802974668498</c:v>
                </c:pt>
                <c:pt idx="7">
                  <c:v>505.83</c:v>
                </c:pt>
              </c:numCache>
            </c:numRef>
          </c:val>
          <c:smooth val="0"/>
          <c:extLst>
            <c:ext xmlns:c16="http://schemas.microsoft.com/office/drawing/2014/chart" uri="{C3380CC4-5D6E-409C-BE32-E72D297353CC}">
              <c16:uniqueId val="{00000001-F1CE-4F08-B8BF-768C7A706E98}"/>
            </c:ext>
          </c:extLst>
        </c:ser>
        <c:dLbls>
          <c:showLegendKey val="0"/>
          <c:showVal val="0"/>
          <c:showCatName val="0"/>
          <c:showSerName val="0"/>
          <c:showPercent val="0"/>
          <c:showBubbleSize val="0"/>
        </c:dLbls>
        <c:smooth val="0"/>
        <c:axId val="182522272"/>
        <c:axId val="168156336"/>
      </c:lineChart>
      <c:catAx>
        <c:axId val="18252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68156336"/>
        <c:crosses val="autoZero"/>
        <c:auto val="1"/>
        <c:lblAlgn val="ctr"/>
        <c:lblOffset val="100"/>
        <c:noMultiLvlLbl val="0"/>
      </c:catAx>
      <c:valAx>
        <c:axId val="168156336"/>
        <c:scaling>
          <c:orientation val="minMax"/>
          <c:min val="300"/>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82522272"/>
        <c:crosses val="autoZero"/>
        <c:crossBetween val="between"/>
        <c:majorUnit val="100"/>
        <c:minorUnit val="50"/>
      </c:valAx>
      <c:spPr>
        <a:noFill/>
        <a:ln>
          <a:noFill/>
        </a:ln>
        <a:effectLst/>
      </c:spPr>
    </c:plotArea>
    <c:legend>
      <c:legendPos val="b"/>
      <c:layout>
        <c:manualLayout>
          <c:xMode val="edge"/>
          <c:yMode val="edge"/>
          <c:x val="6.2159230096237972E-2"/>
          <c:y val="0.90996674390668286"/>
          <c:w val="0.86121109279944663"/>
          <c:h val="6.9651093214157425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spc="0" baseline="0">
                <a:solidFill>
                  <a:srgbClr val="17365D"/>
                </a:solidFill>
                <a:latin typeface="+mn-lt"/>
                <a:ea typeface="+mn-ea"/>
                <a:cs typeface="+mn-cs"/>
              </a:defRPr>
            </a:pPr>
            <a:r>
              <a:rPr lang="en-US"/>
              <a:t>Expenditure by Category — Cost Breakdown</a:t>
            </a:r>
          </a:p>
        </c:rich>
      </c:tx>
      <c:overlay val="0"/>
      <c:spPr>
        <a:noFill/>
        <a:ln>
          <a:noFill/>
        </a:ln>
        <a:effectLst/>
      </c:spPr>
      <c:txPr>
        <a:bodyPr rot="0" spcFirstLastPara="1" vertOverflow="ellipsis" vert="horz" wrap="square" anchor="ctr" anchorCtr="1"/>
        <a:lstStyle/>
        <a:p>
          <a:pPr>
            <a:defRPr sz="1500" b="1" i="0" u="none" strike="noStrike" kern="1200" spc="0" baseline="0">
              <a:solidFill>
                <a:srgbClr val="17365D"/>
              </a:solidFill>
              <a:latin typeface="+mn-lt"/>
              <a:ea typeface="+mn-ea"/>
              <a:cs typeface="+mn-cs"/>
            </a:defRPr>
          </a:pPr>
          <a:endParaRPr lang="en-US"/>
        </a:p>
      </c:txPr>
    </c:title>
    <c:autoTitleDeleted val="0"/>
    <c:plotArea>
      <c:layout/>
      <c:barChart>
        <c:barDir val="bar"/>
        <c:grouping val="stacked"/>
        <c:varyColors val="0"/>
        <c:ser>
          <c:idx val="0"/>
          <c:order val="0"/>
          <c:tx>
            <c:v>Net cost / Earles Ltd</c:v>
          </c:tx>
          <c:spPr>
            <a:solidFill>
              <a:srgbClr val="4472C4"/>
            </a:solidFill>
            <a:ln>
              <a:noFill/>
            </a:ln>
            <a:effectLst/>
          </c:spPr>
          <c:invertIfNegative val="0"/>
          <c:cat>
            <c:strRef>
              <c:f>'[Copy of Chilmington Estate Expenditure 25-26 Estimate.xlsx]Chart Data'!$A$2:$A$6</c:f>
              <c:strCache>
                <c:ptCount val="5"/>
                <c:pt idx="0">
                  <c:v>Accountancy
Net £3,650  •  VAT £730</c:v>
                </c:pt>
                <c:pt idx="1">
                  <c:v>Contract Cleaning &amp; Cabin costs
Net £5,848  •  VAT £1,170</c:v>
                </c:pt>
                <c:pt idx="2">
                  <c:v>Block Management UK
Net £33,531  •  VAT £6,706</c:v>
                </c:pt>
                <c:pt idx="3">
                  <c:v>ABC Contract for staff
Net £37,500  •  VAT £7,500</c:v>
                </c:pt>
                <c:pt idx="4">
                  <c:v>Landscaping
Earles Ltd £100,238  •  Reed removal £4,160  •  VAT £20,880</c:v>
                </c:pt>
              </c:strCache>
            </c:strRef>
          </c:cat>
          <c:val>
            <c:numRef>
              <c:f>'[Copy of Chilmington Estate Expenditure 25-26 Estimate.xlsx]Chart Data'!$B$2:$B$6</c:f>
              <c:numCache>
                <c:formatCode>\£#,##0</c:formatCode>
                <c:ptCount val="5"/>
                <c:pt idx="0">
                  <c:v>3650</c:v>
                </c:pt>
                <c:pt idx="1">
                  <c:v>5847.916666666667</c:v>
                </c:pt>
                <c:pt idx="2">
                  <c:v>33531.483333333337</c:v>
                </c:pt>
                <c:pt idx="3">
                  <c:v>37500</c:v>
                </c:pt>
                <c:pt idx="4">
                  <c:v>100237.5</c:v>
                </c:pt>
              </c:numCache>
            </c:numRef>
          </c:val>
          <c:extLst>
            <c:ext xmlns:c16="http://schemas.microsoft.com/office/drawing/2014/chart" uri="{C3380CC4-5D6E-409C-BE32-E72D297353CC}">
              <c16:uniqueId val="{00000000-7CF5-491B-A421-9E687FDB7FF4}"/>
            </c:ext>
          </c:extLst>
        </c:ser>
        <c:ser>
          <c:idx val="1"/>
          <c:order val="1"/>
          <c:tx>
            <c:v>Reed removal</c:v>
          </c:tx>
          <c:spPr>
            <a:solidFill>
              <a:srgbClr val="70AD47"/>
            </a:solidFill>
            <a:ln>
              <a:noFill/>
            </a:ln>
            <a:effectLst/>
          </c:spPr>
          <c:invertIfNegative val="0"/>
          <c:cat>
            <c:strRef>
              <c:f>'[Copy of Chilmington Estate Expenditure 25-26 Estimate.xlsx]Chart Data'!$A$2:$A$6</c:f>
              <c:strCache>
                <c:ptCount val="5"/>
                <c:pt idx="0">
                  <c:v>Accountancy
Net £3,650  •  VAT £730</c:v>
                </c:pt>
                <c:pt idx="1">
                  <c:v>Contract Cleaning &amp; Cabin costs
Net £5,848  •  VAT £1,170</c:v>
                </c:pt>
                <c:pt idx="2">
                  <c:v>Block Management UK
Net £33,531  •  VAT £6,706</c:v>
                </c:pt>
                <c:pt idx="3">
                  <c:v>ABC Contract for staff
Net £37,500  •  VAT £7,500</c:v>
                </c:pt>
                <c:pt idx="4">
                  <c:v>Landscaping
Earles Ltd £100,238  •  Reed removal £4,160  •  VAT £20,880</c:v>
                </c:pt>
              </c:strCache>
            </c:strRef>
          </c:cat>
          <c:val>
            <c:numRef>
              <c:f>'[Copy of Chilmington Estate Expenditure 25-26 Estimate.xlsx]Chart Data'!$C$2:$C$6</c:f>
              <c:numCache>
                <c:formatCode>\£#,##0</c:formatCode>
                <c:ptCount val="5"/>
                <c:pt idx="0">
                  <c:v>0</c:v>
                </c:pt>
                <c:pt idx="1">
                  <c:v>0</c:v>
                </c:pt>
                <c:pt idx="2">
                  <c:v>0</c:v>
                </c:pt>
                <c:pt idx="3">
                  <c:v>0</c:v>
                </c:pt>
                <c:pt idx="4">
                  <c:v>4160</c:v>
                </c:pt>
              </c:numCache>
            </c:numRef>
          </c:val>
          <c:extLst>
            <c:ext xmlns:c16="http://schemas.microsoft.com/office/drawing/2014/chart" uri="{C3380CC4-5D6E-409C-BE32-E72D297353CC}">
              <c16:uniqueId val="{00000001-7CF5-491B-A421-9E687FDB7FF4}"/>
            </c:ext>
          </c:extLst>
        </c:ser>
        <c:ser>
          <c:idx val="2"/>
          <c:order val="2"/>
          <c:tx>
            <c:v>VAT</c:v>
          </c:tx>
          <c:spPr>
            <a:solidFill>
              <a:srgbClr val="ED7D31"/>
            </a:solidFill>
            <a:ln>
              <a:noFill/>
            </a:ln>
            <a:effectLst/>
          </c:spPr>
          <c:invertIfNegative val="0"/>
          <c:cat>
            <c:strRef>
              <c:f>'[Copy of Chilmington Estate Expenditure 25-26 Estimate.xlsx]Chart Data'!$A$2:$A$6</c:f>
              <c:strCache>
                <c:ptCount val="5"/>
                <c:pt idx="0">
                  <c:v>Accountancy
Net £3,650  •  VAT £730</c:v>
                </c:pt>
                <c:pt idx="1">
                  <c:v>Contract Cleaning &amp; Cabin costs
Net £5,848  •  VAT £1,170</c:v>
                </c:pt>
                <c:pt idx="2">
                  <c:v>Block Management UK
Net £33,531  •  VAT £6,706</c:v>
                </c:pt>
                <c:pt idx="3">
                  <c:v>ABC Contract for staff
Net £37,500  •  VAT £7,500</c:v>
                </c:pt>
                <c:pt idx="4">
                  <c:v>Landscaping
Earles Ltd £100,238  •  Reed removal £4,160  •  VAT £20,880</c:v>
                </c:pt>
              </c:strCache>
            </c:strRef>
          </c:cat>
          <c:val>
            <c:numRef>
              <c:f>'[Copy of Chilmington Estate Expenditure 25-26 Estimate.xlsx]Chart Data'!$D$2:$D$6</c:f>
              <c:numCache>
                <c:formatCode>\£#,##0</c:formatCode>
                <c:ptCount val="5"/>
                <c:pt idx="0">
                  <c:v>730</c:v>
                </c:pt>
                <c:pt idx="1">
                  <c:v>1169.583333333333</c:v>
                </c:pt>
                <c:pt idx="2">
                  <c:v>6706.2966666666616</c:v>
                </c:pt>
                <c:pt idx="3">
                  <c:v>7500</c:v>
                </c:pt>
                <c:pt idx="4">
                  <c:v>20879.5</c:v>
                </c:pt>
              </c:numCache>
            </c:numRef>
          </c:val>
          <c:extLst>
            <c:ext xmlns:c16="http://schemas.microsoft.com/office/drawing/2014/chart" uri="{C3380CC4-5D6E-409C-BE32-E72D297353CC}">
              <c16:uniqueId val="{00000002-7CF5-491B-A421-9E687FDB7FF4}"/>
            </c:ext>
          </c:extLst>
        </c:ser>
        <c:dLbls>
          <c:showLegendKey val="0"/>
          <c:showVal val="0"/>
          <c:showCatName val="0"/>
          <c:showSerName val="0"/>
          <c:showPercent val="0"/>
          <c:showBubbleSize val="0"/>
        </c:dLbls>
        <c:gapWidth val="150"/>
        <c:overlap val="100"/>
        <c:axId val="1189268591"/>
        <c:axId val="1419014767"/>
      </c:barChart>
      <c:catAx>
        <c:axId val="118926859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1F1F1F"/>
                </a:solidFill>
                <a:latin typeface="+mn-lt"/>
                <a:ea typeface="+mn-ea"/>
                <a:cs typeface="+mn-cs"/>
              </a:defRPr>
            </a:pPr>
            <a:endParaRPr lang="en-US"/>
          </a:p>
        </c:txPr>
        <c:crossAx val="1419014767"/>
        <c:crosses val="autoZero"/>
        <c:auto val="1"/>
        <c:lblAlgn val="ctr"/>
        <c:lblOffset val="100"/>
        <c:noMultiLvlLbl val="0"/>
      </c:catAx>
      <c:valAx>
        <c:axId val="1419014767"/>
        <c:scaling>
          <c:orientation val="minMax"/>
        </c:scaling>
        <c:delete val="0"/>
        <c:axPos val="b"/>
        <c:majorGridlines>
          <c:spPr>
            <a:ln w="9525" cap="flat" cmpd="sng" algn="ctr">
              <a:solidFill>
                <a:srgbClr val="D9E2F3"/>
              </a:solidFill>
              <a:prstDash val="solid"/>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9268591"/>
        <c:crosses val="autoZero"/>
        <c:crossBetween val="between"/>
      </c:valAx>
      <c:spPr>
        <a:solidFill>
          <a:srgbClr val="FFFFFF"/>
        </a:soli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0"/>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FF"/>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E178EF2-A9D0-4875-9E2A-3F292F6B93D2}" type="datetimeFigureOut">
              <a:rPr lang="en-GB" smtClean="0"/>
              <a:t>21/09/2026</a:t>
            </a:fld>
            <a:endParaRPr lang="en-GB"/>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613D8A6-4D64-472E-AC70-5EAE372BFE41}" type="slidenum">
              <a:rPr lang="en-GB" smtClean="0"/>
              <a:t>‹#›</a:t>
            </a:fld>
            <a:endParaRPr lang="en-GB"/>
          </a:p>
        </p:txBody>
      </p:sp>
    </p:spTree>
    <p:extLst>
      <p:ext uri="{BB962C8B-B14F-4D97-AF65-F5344CB8AC3E}">
        <p14:creationId xmlns:p14="http://schemas.microsoft.com/office/powerpoint/2010/main" val="2057093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85976"/>
          <a:stretch/>
        </p:blipFill>
        <p:spPr>
          <a:xfrm>
            <a:off x="4159216" y="6296985"/>
            <a:ext cx="2954532" cy="200104"/>
          </a:xfrm>
          <a:prstGeom prst="rect">
            <a:avLst/>
          </a:prstGeom>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42474" r="27807" b="49641"/>
          <a:stretch/>
        </p:blipFill>
        <p:spPr>
          <a:xfrm>
            <a:off x="0" y="5030320"/>
            <a:ext cx="2233353" cy="1827680"/>
          </a:xfrm>
          <a:prstGeom prst="rect">
            <a:avLst/>
          </a:prstGeom>
        </p:spPr>
      </p:pic>
      <p:pic>
        <p:nvPicPr>
          <p:cNvPr id="2" name="Picture 1"/>
          <p:cNvPicPr>
            <a:picLocks noChangeAspect="1"/>
          </p:cNvPicPr>
          <p:nvPr userDrawn="1"/>
        </p:nvPicPr>
        <p:blipFill rotWithShape="1">
          <a:blip r:embed="rId4" cstate="print">
            <a:extLst>
              <a:ext uri="{28A0092B-C50C-407E-A947-70E740481C1C}">
                <a14:useLocalDpi xmlns:a14="http://schemas.microsoft.com/office/drawing/2010/main" val="0"/>
              </a:ext>
            </a:extLst>
          </a:blip>
          <a:srcRect t="67197" b="14234"/>
          <a:stretch/>
        </p:blipFill>
        <p:spPr>
          <a:xfrm>
            <a:off x="1826232" y="6255259"/>
            <a:ext cx="2954532" cy="264962"/>
          </a:xfrm>
          <a:prstGeom prst="rect">
            <a:avLst/>
          </a:prstGeom>
        </p:spPr>
      </p:pic>
      <p:sp>
        <p:nvSpPr>
          <p:cNvPr id="9" name="TextBox 8"/>
          <p:cNvSpPr txBox="1"/>
          <p:nvPr userDrawn="1"/>
        </p:nvSpPr>
        <p:spPr>
          <a:xfrm>
            <a:off x="6338469" y="6267211"/>
            <a:ext cx="2015908" cy="323165"/>
          </a:xfrm>
          <a:prstGeom prst="rect">
            <a:avLst/>
          </a:prstGeom>
          <a:noFill/>
        </p:spPr>
        <p:txBody>
          <a:bodyPr wrap="square" rtlCol="0">
            <a:spAutoFit/>
          </a:bodyPr>
          <a:lstStyle/>
          <a:p>
            <a:pPr algn="ctr"/>
            <a:r>
              <a:rPr lang="en-GB" sz="1500" b="0" dirty="0">
                <a:solidFill>
                  <a:srgbClr val="009999"/>
                </a:solidFill>
                <a:latin typeface="Helvetica" panose="020B0604020202020204" pitchFamily="34" charset="0"/>
                <a:cs typeface="Helvetica" panose="020B0604020202020204" pitchFamily="34" charset="0"/>
              </a:rPr>
              <a:t>|   CMO.ORG.UK</a:t>
            </a:r>
          </a:p>
        </p:txBody>
      </p:sp>
      <p:sp>
        <p:nvSpPr>
          <p:cNvPr id="8" name="Rectangle 7"/>
          <p:cNvSpPr/>
          <p:nvPr userDrawn="1"/>
        </p:nvSpPr>
        <p:spPr>
          <a:xfrm>
            <a:off x="0" y="0"/>
            <a:ext cx="12192000" cy="6858000"/>
          </a:xfrm>
          <a:prstGeom prst="rect">
            <a:avLst/>
          </a:prstGeom>
          <a:solidFill>
            <a:srgbClr val="FFFFFF">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89365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F61C467-7A8A-4950-8666-8498C5CBFACC}"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ADEB53-6EFF-47AE-B885-3528524E8A93}" type="slidenum">
              <a:rPr lang="en-GB" smtClean="0"/>
              <a:t>‹#›</a:t>
            </a:fld>
            <a:endParaRPr lang="en-GB"/>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42474" r="27807" b="49641"/>
          <a:stretch/>
        </p:blipFill>
        <p:spPr>
          <a:xfrm>
            <a:off x="0" y="4604692"/>
            <a:ext cx="2753454" cy="2253308"/>
          </a:xfrm>
          <a:prstGeom prst="rect">
            <a:avLst/>
          </a:prstGeom>
        </p:spPr>
      </p:pic>
      <p:sp>
        <p:nvSpPr>
          <p:cNvPr id="8" name="Rectangle 7"/>
          <p:cNvSpPr/>
          <p:nvPr userDrawn="1"/>
        </p:nvSpPr>
        <p:spPr>
          <a:xfrm>
            <a:off x="0" y="0"/>
            <a:ext cx="12192000" cy="6858000"/>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69736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F61C467-7A8A-4950-8666-8498C5CBFACC}"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ADEB53-6EFF-47AE-B885-3528524E8A93}" type="slidenum">
              <a:rPr lang="en-GB" smtClean="0"/>
              <a:t>‹#›</a:t>
            </a:fld>
            <a:endParaRPr lang="en-GB"/>
          </a:p>
        </p:txBody>
      </p:sp>
    </p:spTree>
    <p:extLst>
      <p:ext uri="{BB962C8B-B14F-4D97-AF65-F5344CB8AC3E}">
        <p14:creationId xmlns:p14="http://schemas.microsoft.com/office/powerpoint/2010/main" val="967336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F61C467-7A8A-4950-8666-8498C5CBFACC}"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ADEB53-6EFF-47AE-B885-3528524E8A93}" type="slidenum">
              <a:rPr lang="en-GB" smtClean="0"/>
              <a:t>‹#›</a:t>
            </a:fld>
            <a:endParaRPr lang="en-GB"/>
          </a:p>
        </p:txBody>
      </p:sp>
    </p:spTree>
    <p:extLst>
      <p:ext uri="{BB962C8B-B14F-4D97-AF65-F5344CB8AC3E}">
        <p14:creationId xmlns:p14="http://schemas.microsoft.com/office/powerpoint/2010/main" val="385163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F61C467-7A8A-4950-8666-8498C5CBFACC}" type="datetimeFigureOut">
              <a:rPr lang="en-GB" smtClean="0"/>
              <a:t>21/09/2026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EADEB53-6EFF-47AE-B885-3528524E8A93}" type="slidenum">
              <a:rPr lang="en-GB" smtClean="0"/>
              <a:t>‹#›</a:t>
            </a:fld>
            <a:endParaRPr lang="en-GB"/>
          </a:p>
        </p:txBody>
      </p:sp>
    </p:spTree>
    <p:extLst>
      <p:ext uri="{BB962C8B-B14F-4D97-AF65-F5344CB8AC3E}">
        <p14:creationId xmlns:p14="http://schemas.microsoft.com/office/powerpoint/2010/main" val="2626206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F61C467-7A8A-4950-8666-8498C5CBFACC}" type="datetimeFigureOut">
              <a:rPr lang="en-GB" smtClean="0"/>
              <a:t>21/09/2026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EADEB53-6EFF-47AE-B885-3528524E8A93}" type="slidenum">
              <a:rPr lang="en-GB" smtClean="0"/>
              <a:t>‹#›</a:t>
            </a:fld>
            <a:endParaRPr lang="en-GB"/>
          </a:p>
        </p:txBody>
      </p:sp>
    </p:spTree>
    <p:extLst>
      <p:ext uri="{BB962C8B-B14F-4D97-AF65-F5344CB8AC3E}">
        <p14:creationId xmlns:p14="http://schemas.microsoft.com/office/powerpoint/2010/main" val="2656079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61C467-7A8A-4950-8666-8498C5CBFACC}" type="datetimeFigureOut">
              <a:rPr lang="en-GB" smtClean="0"/>
              <a:t>21/09/2026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EADEB53-6EFF-47AE-B885-3528524E8A93}" type="slidenum">
              <a:rPr lang="en-GB" smtClean="0"/>
              <a:t>‹#›</a:t>
            </a:fld>
            <a:endParaRPr lang="en-GB"/>
          </a:p>
        </p:txBody>
      </p:sp>
    </p:spTree>
    <p:extLst>
      <p:ext uri="{BB962C8B-B14F-4D97-AF65-F5344CB8AC3E}">
        <p14:creationId xmlns:p14="http://schemas.microsoft.com/office/powerpoint/2010/main" val="2418448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F61C467-7A8A-4950-8666-8498C5CBFACC}"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ADEB53-6EFF-47AE-B885-3528524E8A93}" type="slidenum">
              <a:rPr lang="en-GB" smtClean="0"/>
              <a:t>‹#›</a:t>
            </a:fld>
            <a:endParaRPr lang="en-GB"/>
          </a:p>
        </p:txBody>
      </p:sp>
    </p:spTree>
    <p:extLst>
      <p:ext uri="{BB962C8B-B14F-4D97-AF65-F5344CB8AC3E}">
        <p14:creationId xmlns:p14="http://schemas.microsoft.com/office/powerpoint/2010/main" val="4285388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F61C467-7A8A-4950-8666-8498C5CBFACC}"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ADEB53-6EFF-47AE-B885-3528524E8A93}" type="slidenum">
              <a:rPr lang="en-GB" smtClean="0"/>
              <a:t>‹#›</a:t>
            </a:fld>
            <a:endParaRPr lang="en-GB"/>
          </a:p>
        </p:txBody>
      </p:sp>
    </p:spTree>
    <p:extLst>
      <p:ext uri="{BB962C8B-B14F-4D97-AF65-F5344CB8AC3E}">
        <p14:creationId xmlns:p14="http://schemas.microsoft.com/office/powerpoint/2010/main" val="2021730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F61C467-7A8A-4950-8666-8498C5CBFACC}"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ADEB53-6EFF-47AE-B885-3528524E8A93}" type="slidenum">
              <a:rPr lang="en-GB" smtClean="0"/>
              <a:t>‹#›</a:t>
            </a:fld>
            <a:endParaRPr lang="en-GB"/>
          </a:p>
        </p:txBody>
      </p:sp>
    </p:spTree>
    <p:extLst>
      <p:ext uri="{BB962C8B-B14F-4D97-AF65-F5344CB8AC3E}">
        <p14:creationId xmlns:p14="http://schemas.microsoft.com/office/powerpoint/2010/main" val="2056434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F61C467-7A8A-4950-8666-8498C5CBFACC}"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ADEB53-6EFF-47AE-B885-3528524E8A93}" type="slidenum">
              <a:rPr lang="en-GB" smtClean="0"/>
              <a:t>‹#›</a:t>
            </a:fld>
            <a:endParaRPr lang="en-GB"/>
          </a:p>
        </p:txBody>
      </p:sp>
    </p:spTree>
    <p:extLst>
      <p:ext uri="{BB962C8B-B14F-4D97-AF65-F5344CB8AC3E}">
        <p14:creationId xmlns:p14="http://schemas.microsoft.com/office/powerpoint/2010/main" val="211227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61C467-7A8A-4950-8666-8498C5CBFACC}" type="datetimeFigureOut">
              <a:rPr lang="en-GB" smtClean="0"/>
              <a:t>21/09/2026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ADEB53-6EFF-47AE-B885-3528524E8A93}" type="slidenum">
              <a:rPr lang="en-GB" smtClean="0"/>
              <a:t>‹#›</a:t>
            </a:fld>
            <a:endParaRPr lang="en-GB"/>
          </a:p>
        </p:txBody>
      </p:sp>
    </p:spTree>
    <p:extLst>
      <p:ext uri="{BB962C8B-B14F-4D97-AF65-F5344CB8AC3E}">
        <p14:creationId xmlns:p14="http://schemas.microsoft.com/office/powerpoint/2010/main" val="10492826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DD03D93-38AE-C82D-83EE-CD5160E6FE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9679" y="523135"/>
            <a:ext cx="5852641" cy="2826484"/>
          </a:xfrm>
          <a:prstGeom prst="rect">
            <a:avLst/>
          </a:prstGeom>
        </p:spPr>
      </p:pic>
      <p:sp>
        <p:nvSpPr>
          <p:cNvPr id="6" name="Subtitle 2">
            <a:extLst>
              <a:ext uri="{FF2B5EF4-FFF2-40B4-BE49-F238E27FC236}">
                <a16:creationId xmlns:a16="http://schemas.microsoft.com/office/drawing/2014/main" id="{77317225-C23E-CAEC-E30E-E7E8326D7E25}"/>
              </a:ext>
            </a:extLst>
          </p:cNvPr>
          <p:cNvSpPr txBox="1">
            <a:spLocks/>
          </p:cNvSpPr>
          <p:nvPr/>
        </p:nvSpPr>
        <p:spPr>
          <a:xfrm>
            <a:off x="1524000" y="768096"/>
            <a:ext cx="9144000" cy="44897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a:p>
            <a:endParaRPr lang="en-GB" dirty="0"/>
          </a:p>
          <a:p>
            <a:endParaRPr lang="en-GB" dirty="0"/>
          </a:p>
          <a:p>
            <a:endParaRPr lang="en-GB" dirty="0"/>
          </a:p>
          <a:p>
            <a:endParaRPr lang="en-GB" dirty="0"/>
          </a:p>
          <a:p>
            <a:pPr marL="0" indent="0" algn="ctr">
              <a:buNone/>
            </a:pPr>
            <a:endParaRPr lang="en-GB" sz="4400" dirty="0"/>
          </a:p>
          <a:p>
            <a:pPr marL="0" indent="0" algn="ctr">
              <a:buNone/>
            </a:pPr>
            <a:r>
              <a:rPr lang="en-GB" sz="3600" dirty="0"/>
              <a:t>AGM</a:t>
            </a:r>
          </a:p>
          <a:p>
            <a:pPr marL="0" indent="0" algn="ctr">
              <a:buNone/>
            </a:pPr>
            <a:r>
              <a:rPr lang="en-GB" sz="3600" dirty="0"/>
              <a:t>16 September 2026</a:t>
            </a:r>
          </a:p>
        </p:txBody>
      </p:sp>
    </p:spTree>
    <p:extLst>
      <p:ext uri="{BB962C8B-B14F-4D97-AF65-F5344CB8AC3E}">
        <p14:creationId xmlns:p14="http://schemas.microsoft.com/office/powerpoint/2010/main" val="2087860968"/>
      </p:ext>
    </p:extLst>
  </p:cSld>
  <p:clrMapOvr>
    <a:masterClrMapping/>
  </p:clrMapOvr>
  <mc:AlternateContent xmlns:mc="http://schemas.openxmlformats.org/markup-compatibility/2006" xmlns:p14="http://schemas.microsoft.com/office/powerpoint/2010/main">
    <mc:Choice Requires="p14">
      <p:transition spd="slow" p14:dur="3400" advClick="0" advTm="10000">
        <p14:reveal/>
      </p:transition>
    </mc:Choice>
    <mc:Fallback xmlns="">
      <p:transition spd="slow" advClick="0" advTm="10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0664BA61-0E6B-726F-F176-A5DC68B55956}"/>
              </a:ext>
            </a:extLst>
          </p:cNvPr>
          <p:cNvSpPr>
            <a:spLocks noGrp="1"/>
          </p:cNvSpPr>
          <p:nvPr>
            <p:ph idx="1"/>
          </p:nvPr>
        </p:nvSpPr>
        <p:spPr>
          <a:xfrm>
            <a:off x="838200" y="576072"/>
            <a:ext cx="10515600" cy="5600891"/>
          </a:xfrm>
        </p:spPr>
        <p:txBody>
          <a:bodyPr>
            <a:normAutofit lnSpcReduction="10000"/>
          </a:bodyPr>
          <a:lstStyle/>
          <a:p>
            <a:r>
              <a:rPr lang="en-GB" sz="2800" b="0" i="0" u="none" strike="noStrike" baseline="0" dirty="0">
                <a:solidFill>
                  <a:srgbClr val="000000"/>
                </a:solidFill>
                <a:latin typeface="Effra CC"/>
              </a:rPr>
              <a:t>1. Chairperson’s welcome and introductions – Ben Lockwood, Chair of the CMO Board </a:t>
            </a:r>
          </a:p>
          <a:p>
            <a:r>
              <a:rPr lang="en-GB" sz="2800" b="0" i="0" u="none" strike="noStrike" baseline="0" dirty="0">
                <a:solidFill>
                  <a:srgbClr val="000000"/>
                </a:solidFill>
                <a:latin typeface="Effra CC"/>
              </a:rPr>
              <a:t>2. Chairperson’s Introduction to the meeting and Approval of 24/25 draft AGM minutes – Ben Lockwood </a:t>
            </a:r>
          </a:p>
          <a:p>
            <a:r>
              <a:rPr lang="en-GB" sz="2800" b="0" i="0" u="none" strike="noStrike" baseline="0" dirty="0">
                <a:solidFill>
                  <a:srgbClr val="000000"/>
                </a:solidFill>
                <a:latin typeface="Effra CC"/>
              </a:rPr>
              <a:t>3. </a:t>
            </a:r>
            <a:r>
              <a:rPr lang="en-GB" sz="2800" b="1" i="0" u="none" strike="noStrike" baseline="0" dirty="0">
                <a:solidFill>
                  <a:srgbClr val="000000"/>
                </a:solidFill>
                <a:latin typeface="Effra CC"/>
              </a:rPr>
              <a:t>Members Vote </a:t>
            </a:r>
            <a:endParaRPr lang="en-GB" sz="2800" b="0" i="0" u="none" strike="noStrike" baseline="0" dirty="0">
              <a:solidFill>
                <a:srgbClr val="000000"/>
              </a:solidFill>
              <a:latin typeface="Effra CC"/>
            </a:endParaRPr>
          </a:p>
          <a:p>
            <a:r>
              <a:rPr lang="en-GB" sz="2800" b="0" i="0" u="none" strike="noStrike" baseline="0" dirty="0">
                <a:solidFill>
                  <a:srgbClr val="000000"/>
                </a:solidFill>
                <a:latin typeface="Effra CC"/>
              </a:rPr>
              <a:t>4. Presentation of Charity Company Accounts and Independent Examiners Report 25/26 – Presented by Maria Hadfield - CEO </a:t>
            </a:r>
          </a:p>
          <a:p>
            <a:r>
              <a:rPr lang="en-GB" sz="2800" b="0" i="0" u="none" strike="noStrike" baseline="0" dirty="0">
                <a:solidFill>
                  <a:srgbClr val="000000"/>
                </a:solidFill>
                <a:latin typeface="Effra CC"/>
              </a:rPr>
              <a:t>5. </a:t>
            </a:r>
            <a:r>
              <a:rPr lang="en-GB" sz="2800" b="1" i="0" u="none" strike="noStrike" baseline="0" dirty="0">
                <a:solidFill>
                  <a:srgbClr val="000000"/>
                </a:solidFill>
                <a:latin typeface="Effra CC"/>
              </a:rPr>
              <a:t>Members Vote </a:t>
            </a:r>
            <a:endParaRPr lang="en-GB" sz="2800" b="0" i="0" u="none" strike="noStrike" baseline="0" dirty="0">
              <a:solidFill>
                <a:srgbClr val="000000"/>
              </a:solidFill>
              <a:latin typeface="Effra CC"/>
            </a:endParaRPr>
          </a:p>
          <a:p>
            <a:r>
              <a:rPr lang="en-GB" sz="2800" b="0" i="0" u="none" strike="noStrike" baseline="0" dirty="0">
                <a:solidFill>
                  <a:srgbClr val="000000"/>
                </a:solidFill>
                <a:latin typeface="Effra CC"/>
              </a:rPr>
              <a:t>6. Appointment of External Examiner – Maria Hadfield </a:t>
            </a:r>
          </a:p>
          <a:p>
            <a:r>
              <a:rPr lang="en-GB" sz="2800" b="0" i="0" u="none" strike="noStrike" baseline="0" dirty="0">
                <a:solidFill>
                  <a:srgbClr val="000000"/>
                </a:solidFill>
                <a:latin typeface="Effra CC"/>
              </a:rPr>
              <a:t>7. </a:t>
            </a:r>
            <a:r>
              <a:rPr lang="en-GB" sz="2800" b="1" i="0" u="none" strike="noStrike" baseline="0" dirty="0">
                <a:solidFill>
                  <a:srgbClr val="000000"/>
                </a:solidFill>
                <a:latin typeface="Effra CC"/>
              </a:rPr>
              <a:t>Members Vote </a:t>
            </a:r>
            <a:endParaRPr lang="en-GB" sz="2800" b="0" i="0" u="none" strike="noStrike" baseline="0" dirty="0">
              <a:solidFill>
                <a:srgbClr val="000000"/>
              </a:solidFill>
              <a:latin typeface="Effra CC"/>
            </a:endParaRPr>
          </a:p>
          <a:p>
            <a:r>
              <a:rPr lang="en-GB" sz="2800" b="0" i="0" u="none" strike="noStrike" baseline="0" dirty="0">
                <a:solidFill>
                  <a:srgbClr val="000000"/>
                </a:solidFill>
                <a:latin typeface="Effra CC"/>
              </a:rPr>
              <a:t>8. Presentation of Trust Accounts and FAQ – Maria Hadfield, Interim CEO </a:t>
            </a:r>
          </a:p>
          <a:p>
            <a:r>
              <a:rPr lang="en-GB" sz="2800" b="0" i="0" u="none" strike="noStrike" baseline="0" dirty="0">
                <a:solidFill>
                  <a:srgbClr val="000000"/>
                </a:solidFill>
                <a:latin typeface="Effra CC"/>
              </a:rPr>
              <a:t>9. Close of formal proceedings – Ben Lockwood </a:t>
            </a:r>
            <a:endParaRPr lang="en-GB" dirty="0"/>
          </a:p>
        </p:txBody>
      </p:sp>
    </p:spTree>
    <p:extLst>
      <p:ext uri="{BB962C8B-B14F-4D97-AF65-F5344CB8AC3E}">
        <p14:creationId xmlns:p14="http://schemas.microsoft.com/office/powerpoint/2010/main" val="1495471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D3C95E4-5E17-E9FB-2A40-CAA1708FB0EE}"/>
              </a:ext>
            </a:extLst>
          </p:cNvPr>
          <p:cNvSpPr>
            <a:spLocks noGrp="1"/>
          </p:cNvSpPr>
          <p:nvPr>
            <p:ph type="title"/>
          </p:nvPr>
        </p:nvSpPr>
        <p:spPr>
          <a:xfrm>
            <a:off x="838200" y="365125"/>
            <a:ext cx="10515600" cy="1325563"/>
          </a:xfrm>
        </p:spPr>
        <p:txBody>
          <a:bodyPr/>
          <a:lstStyle/>
          <a:p>
            <a:r>
              <a:rPr lang="en-GB" b="1" dirty="0">
                <a:latin typeface="Helvetica" panose="020B0604020202020204" pitchFamily="34" charset="0"/>
                <a:cs typeface="Helvetica" panose="020B0604020202020204" pitchFamily="34" charset="0"/>
              </a:rPr>
              <a:t>Approval of the 2024/25 AGM Minutes</a:t>
            </a:r>
            <a:endParaRPr lang="en-GB" dirty="0"/>
          </a:p>
        </p:txBody>
      </p:sp>
      <p:sp>
        <p:nvSpPr>
          <p:cNvPr id="5" name="Content Placeholder 2">
            <a:extLst>
              <a:ext uri="{FF2B5EF4-FFF2-40B4-BE49-F238E27FC236}">
                <a16:creationId xmlns:a16="http://schemas.microsoft.com/office/drawing/2014/main" id="{A2C0F2C7-A2AE-847A-3B38-151609E5CF43}"/>
              </a:ext>
            </a:extLst>
          </p:cNvPr>
          <p:cNvSpPr>
            <a:spLocks noGrp="1"/>
          </p:cNvSpPr>
          <p:nvPr>
            <p:ph idx="1"/>
          </p:nvPr>
        </p:nvSpPr>
        <p:spPr>
          <a:xfrm>
            <a:off x="838200" y="1825625"/>
            <a:ext cx="10515600" cy="4351338"/>
          </a:xfrm>
        </p:spPr>
        <p:txBody>
          <a:bodyPr/>
          <a:lstStyle/>
          <a:p>
            <a:r>
              <a:rPr lang="en-GB" dirty="0"/>
              <a:t>Any questions/clarifications?</a:t>
            </a:r>
          </a:p>
          <a:p>
            <a:pPr marL="0" indent="0">
              <a:buNone/>
            </a:pPr>
            <a:endParaRPr lang="en-GB" dirty="0"/>
          </a:p>
          <a:p>
            <a:r>
              <a:rPr lang="en-GB" dirty="0"/>
              <a:t>Propose for approval</a:t>
            </a:r>
          </a:p>
          <a:p>
            <a:pPr marL="0" indent="0">
              <a:buNone/>
            </a:pPr>
            <a:endParaRPr lang="en-GB" dirty="0"/>
          </a:p>
          <a:p>
            <a:r>
              <a:rPr lang="en-GB" dirty="0"/>
              <a:t>Directors Vote</a:t>
            </a:r>
          </a:p>
          <a:p>
            <a:pPr marL="0" indent="0">
              <a:buNone/>
            </a:pPr>
            <a:endParaRPr lang="en-GB" dirty="0"/>
          </a:p>
          <a:p>
            <a:r>
              <a:rPr lang="en-GB" dirty="0"/>
              <a:t>Members vote</a:t>
            </a:r>
          </a:p>
          <a:p>
            <a:endParaRPr lang="en-GB" dirty="0"/>
          </a:p>
        </p:txBody>
      </p:sp>
    </p:spTree>
    <p:extLst>
      <p:ext uri="{BB962C8B-B14F-4D97-AF65-F5344CB8AC3E}">
        <p14:creationId xmlns:p14="http://schemas.microsoft.com/office/powerpoint/2010/main" val="4235291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038EE08-10DC-369D-3CE4-143C7C8A1288}"/>
              </a:ext>
            </a:extLst>
          </p:cNvPr>
          <p:cNvSpPr>
            <a:spLocks noGrp="1"/>
          </p:cNvSpPr>
          <p:nvPr>
            <p:ph type="title"/>
          </p:nvPr>
        </p:nvSpPr>
        <p:spPr>
          <a:xfrm>
            <a:off x="838200" y="365125"/>
            <a:ext cx="10515600" cy="1325563"/>
          </a:xfrm>
        </p:spPr>
        <p:txBody>
          <a:bodyPr/>
          <a:lstStyle/>
          <a:p>
            <a:r>
              <a:rPr lang="en-GB" dirty="0"/>
              <a:t>Purpose of the AGM</a:t>
            </a:r>
          </a:p>
        </p:txBody>
      </p:sp>
      <p:sp>
        <p:nvSpPr>
          <p:cNvPr id="5" name="Content Placeholder 2">
            <a:extLst>
              <a:ext uri="{FF2B5EF4-FFF2-40B4-BE49-F238E27FC236}">
                <a16:creationId xmlns:a16="http://schemas.microsoft.com/office/drawing/2014/main" id="{411226D8-BDBA-45EA-78CF-2B42B46F52B7}"/>
              </a:ext>
            </a:extLst>
          </p:cNvPr>
          <p:cNvSpPr>
            <a:spLocks noGrp="1"/>
          </p:cNvSpPr>
          <p:nvPr>
            <p:ph idx="1"/>
          </p:nvPr>
        </p:nvSpPr>
        <p:spPr>
          <a:xfrm>
            <a:off x="381000" y="1460737"/>
            <a:ext cx="10515600" cy="4800447"/>
          </a:xfrm>
        </p:spPr>
        <p:txBody>
          <a:bodyPr/>
          <a:lstStyle/>
          <a:p>
            <a:pPr marL="457200" lvl="1" indent="0" algn="just">
              <a:buNone/>
              <a:tabLst>
                <a:tab pos="-694690" algn="l"/>
                <a:tab pos="-457200" algn="l"/>
                <a:tab pos="81407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GB" sz="1800" dirty="0">
                <a:effectLst/>
                <a:latin typeface="Arial" panose="020B0604020202020204" pitchFamily="34" charset="0"/>
                <a:ea typeface="Times New Roman" panose="02020603050405020304" pitchFamily="18" charset="0"/>
                <a:cs typeface="Arial" panose="020B0604020202020204" pitchFamily="34" charset="0"/>
              </a:rPr>
              <a:t>The Company shall hold an Annual General Meeting each calendar year, to be held at such time and place as the Board decides subject to Article 11.The business of the Annual General Meeting shall be:</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900430" algn="just">
              <a:buNone/>
              <a:tabLst>
                <a:tab pos="-694690" algn="l"/>
                <a:tab pos="-457200" algn="l"/>
                <a:tab pos="90043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GB" sz="1800" dirty="0">
                <a:effectLst/>
                <a:latin typeface="Arial" panose="020B0604020202020204" pitchFamily="34" charset="0"/>
                <a:ea typeface="Times New Roman" panose="02020603050405020304" pitchFamily="18" charset="0"/>
                <a:cs typeface="Arial" panose="020B0604020202020204" pitchFamily="34" charset="0"/>
              </a:rPr>
              <a:t> </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914400" lvl="2" indent="0" algn="just">
              <a:buNone/>
              <a:tabLst>
                <a:tab pos="-694690" algn="l"/>
                <a:tab pos="-457200" algn="l"/>
                <a:tab pos="113093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GB" sz="1800" dirty="0">
                <a:effectLst/>
                <a:latin typeface="Arial" panose="020B0604020202020204" pitchFamily="34" charset="0"/>
                <a:ea typeface="Times New Roman" panose="02020603050405020304" pitchFamily="18" charset="0"/>
                <a:cs typeface="Arial" panose="020B0604020202020204" pitchFamily="34" charset="0"/>
              </a:rPr>
              <a:t>to (re-)appoint Directors (if necessary);</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buNone/>
              <a:tabLst>
                <a:tab pos="-694690" algn="l"/>
                <a:tab pos="-457200" algn="l"/>
                <a:tab pos="90043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GB" sz="1800" dirty="0">
                <a:effectLst/>
                <a:latin typeface="Arial" panose="020B0604020202020204" pitchFamily="34" charset="0"/>
                <a:ea typeface="Times New Roman" panose="02020603050405020304" pitchFamily="18" charset="0"/>
                <a:cs typeface="Arial" panose="020B0604020202020204" pitchFamily="34" charset="0"/>
              </a:rPr>
              <a:t> </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914400" lvl="2" indent="0" algn="just">
              <a:buNone/>
              <a:tabLst>
                <a:tab pos="-694690" algn="l"/>
                <a:tab pos="-457200" algn="l"/>
                <a:tab pos="113093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GB" sz="1800" dirty="0">
                <a:effectLst/>
                <a:latin typeface="Arial" panose="020B0604020202020204" pitchFamily="34" charset="0"/>
                <a:ea typeface="Times New Roman" panose="02020603050405020304" pitchFamily="18" charset="0"/>
                <a:cs typeface="Arial" panose="020B0604020202020204" pitchFamily="34" charset="0"/>
              </a:rPr>
              <a:t>to receive the annual ' report of the Board;</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buNone/>
              <a:tabLst>
                <a:tab pos="-694690" algn="l"/>
                <a:tab pos="-457200" algn="l"/>
                <a:tab pos="90043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GB" sz="1800" dirty="0">
                <a:effectLst/>
                <a:latin typeface="Arial" panose="020B0604020202020204" pitchFamily="34" charset="0"/>
                <a:ea typeface="Times New Roman" panose="02020603050405020304" pitchFamily="18" charset="0"/>
                <a:cs typeface="Arial" panose="020B0604020202020204" pitchFamily="34" charset="0"/>
              </a:rPr>
              <a:t> </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914400" lvl="2" indent="0" algn="just">
              <a:buNone/>
              <a:tabLst>
                <a:tab pos="-694690" algn="l"/>
                <a:tab pos="-457200" algn="l"/>
                <a:tab pos="113093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GB" sz="1800" dirty="0">
                <a:effectLst/>
                <a:latin typeface="Arial" panose="020B0604020202020204" pitchFamily="34" charset="0"/>
                <a:ea typeface="Times New Roman" panose="02020603050405020304" pitchFamily="18" charset="0"/>
                <a:cs typeface="Arial" panose="020B0604020202020204" pitchFamily="34" charset="0"/>
              </a:rPr>
              <a:t>to consider the accounts and the auditors’ report;</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indent="-539750" algn="just">
              <a:buNone/>
              <a:tabLst>
                <a:tab pos="-694690" algn="l"/>
                <a:tab pos="-457200" algn="l"/>
                <a:tab pos="90043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GB" sz="1800" dirty="0">
                <a:effectLst/>
                <a:latin typeface="Arial" panose="020B0604020202020204" pitchFamily="34" charset="0"/>
                <a:ea typeface="Times New Roman" panose="02020603050405020304" pitchFamily="18" charset="0"/>
                <a:cs typeface="Arial" panose="020B0604020202020204" pitchFamily="34" charset="0"/>
              </a:rPr>
              <a:t> </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914400" lvl="2" indent="0" algn="just">
              <a:buNone/>
              <a:tabLst>
                <a:tab pos="-694690" algn="l"/>
                <a:tab pos="-457200" algn="l"/>
                <a:tab pos="113093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GB" sz="1800" dirty="0">
                <a:effectLst/>
                <a:latin typeface="Arial" panose="020B0604020202020204" pitchFamily="34" charset="0"/>
                <a:ea typeface="Times New Roman" panose="02020603050405020304" pitchFamily="18" charset="0"/>
                <a:cs typeface="Arial" panose="020B0604020202020204" pitchFamily="34" charset="0"/>
              </a:rPr>
              <a:t>to appoint the auditors (if necessary); and</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indent="-539750" algn="just">
              <a:buNone/>
              <a:tabLst>
                <a:tab pos="-694690" algn="l"/>
                <a:tab pos="-457200" algn="l"/>
                <a:tab pos="90043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GB" sz="1800" dirty="0">
                <a:effectLst/>
                <a:latin typeface="Arial" panose="020B0604020202020204" pitchFamily="34" charset="0"/>
                <a:ea typeface="Times New Roman" panose="02020603050405020304" pitchFamily="18" charset="0"/>
                <a:cs typeface="Arial" panose="020B0604020202020204" pitchFamily="34" charset="0"/>
              </a:rPr>
              <a:t> </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914400" lvl="2" indent="0" algn="just">
              <a:buNone/>
              <a:tabLst>
                <a:tab pos="-694690" algn="l"/>
                <a:tab pos="-457200" algn="l"/>
                <a:tab pos="1130935"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 pos="10972800" algn="l"/>
                <a:tab pos="11430000" algn="l"/>
                <a:tab pos="11887200" algn="l"/>
              </a:tabLst>
            </a:pPr>
            <a:r>
              <a:rPr lang="en-GB" sz="1800" dirty="0">
                <a:effectLst/>
                <a:latin typeface="Arial" panose="020B0604020202020204" pitchFamily="34" charset="0"/>
                <a:ea typeface="Times New Roman" panose="02020603050405020304" pitchFamily="18" charset="0"/>
                <a:cs typeface="Arial" panose="020B0604020202020204" pitchFamily="34" charset="0"/>
              </a:rPr>
              <a:t>to transact any other business specified in the notice convening the meeting.</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599405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DB00542-2A73-B6FE-C82B-B6B26EB3F731}"/>
              </a:ext>
            </a:extLst>
          </p:cNvPr>
          <p:cNvSpPr>
            <a:spLocks noGrp="1"/>
          </p:cNvSpPr>
          <p:nvPr>
            <p:ph type="title"/>
          </p:nvPr>
        </p:nvSpPr>
        <p:spPr>
          <a:xfrm>
            <a:off x="838200" y="365125"/>
            <a:ext cx="10515600" cy="1325563"/>
          </a:xfrm>
        </p:spPr>
        <p:txBody>
          <a:bodyPr>
            <a:normAutofit/>
          </a:bodyPr>
          <a:lstStyle/>
          <a:p>
            <a:pPr algn="ctr"/>
            <a:r>
              <a:rPr lang="en-GB" sz="4000" dirty="0"/>
              <a:t>Chilmington Management Organisation (CMO)</a:t>
            </a:r>
          </a:p>
        </p:txBody>
      </p:sp>
      <p:sp>
        <p:nvSpPr>
          <p:cNvPr id="5" name="Content Placeholder 3">
            <a:extLst>
              <a:ext uri="{FF2B5EF4-FFF2-40B4-BE49-F238E27FC236}">
                <a16:creationId xmlns:a16="http://schemas.microsoft.com/office/drawing/2014/main" id="{EC66BD06-5A42-6B24-7044-B60B9814647B}"/>
              </a:ext>
            </a:extLst>
          </p:cNvPr>
          <p:cNvSpPr>
            <a:spLocks noGrp="1"/>
          </p:cNvSpPr>
          <p:nvPr>
            <p:ph idx="1"/>
          </p:nvPr>
        </p:nvSpPr>
        <p:spPr>
          <a:xfrm>
            <a:off x="838200" y="1600201"/>
            <a:ext cx="10515600" cy="4590288"/>
          </a:xfrm>
        </p:spPr>
        <p:txBody>
          <a:bodyPr>
            <a:normAutofit/>
          </a:bodyPr>
          <a:lstStyle/>
          <a:p>
            <a:r>
              <a:rPr lang="en-GB" sz="3200" dirty="0"/>
              <a:t>The CMO is a Charity set up as part of the S106 agreement.</a:t>
            </a:r>
          </a:p>
          <a:p>
            <a:r>
              <a:rPr lang="en-GB" sz="3200" dirty="0"/>
              <a:t>The principal aims and related activity areas of the Trust are defined in the charitable objects and can be summarised as:</a:t>
            </a:r>
          </a:p>
          <a:p>
            <a:pPr lvl="0"/>
            <a:r>
              <a:rPr lang="en-GB" sz="3200" dirty="0"/>
              <a:t>Own, maintain and effectively manage the endowed community land, public open spaces, buildings and facilities</a:t>
            </a:r>
          </a:p>
          <a:p>
            <a:pPr lvl="0"/>
            <a:r>
              <a:rPr lang="en-US" sz="3200" dirty="0"/>
              <a:t>Initiate, coordinate and deliver community development and cultural activities to create a thriving community</a:t>
            </a:r>
          </a:p>
          <a:p>
            <a:pPr lvl="0"/>
            <a:r>
              <a:rPr lang="en-US" sz="3200" dirty="0"/>
              <a:t>The CMO is not responsible for the delivery of any assets.</a:t>
            </a:r>
            <a:endParaRPr lang="en-GB" sz="3200" dirty="0"/>
          </a:p>
          <a:p>
            <a:endParaRPr lang="en-GB" dirty="0"/>
          </a:p>
          <a:p>
            <a:endParaRPr lang="en-GB" dirty="0"/>
          </a:p>
        </p:txBody>
      </p:sp>
    </p:spTree>
    <p:extLst>
      <p:ext uri="{BB962C8B-B14F-4D97-AF65-F5344CB8AC3E}">
        <p14:creationId xmlns:p14="http://schemas.microsoft.com/office/powerpoint/2010/main" val="3130651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E61568F-F0DF-6544-B065-4CA25FE793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5748" y="675641"/>
            <a:ext cx="5962785" cy="5506718"/>
          </a:xfrm>
          <a:prstGeom prst="rect">
            <a:avLst/>
          </a:prstGeom>
        </p:spPr>
      </p:pic>
      <p:sp>
        <p:nvSpPr>
          <p:cNvPr id="6" name="Title 1">
            <a:extLst>
              <a:ext uri="{FF2B5EF4-FFF2-40B4-BE49-F238E27FC236}">
                <a16:creationId xmlns:a16="http://schemas.microsoft.com/office/drawing/2014/main" id="{894299AC-DC16-F0E6-ABB3-BBB61605D9E3}"/>
              </a:ext>
            </a:extLst>
          </p:cNvPr>
          <p:cNvSpPr>
            <a:spLocks noGrp="1"/>
          </p:cNvSpPr>
          <p:nvPr>
            <p:ph type="title"/>
          </p:nvPr>
        </p:nvSpPr>
        <p:spPr>
          <a:xfrm>
            <a:off x="643467" y="643467"/>
            <a:ext cx="5098965" cy="5538892"/>
          </a:xfrm>
        </p:spPr>
        <p:txBody>
          <a:bodyPr vert="horz" lIns="91440" tIns="45720" rIns="91440" bIns="45720" rtlCol="0" anchor="b">
            <a:normAutofit fontScale="90000"/>
          </a:bodyPr>
          <a:lstStyle/>
          <a:p>
            <a:r>
              <a:rPr lang="en-US" sz="3200" dirty="0"/>
              <a:t>C</a:t>
            </a:r>
            <a:r>
              <a:rPr lang="en-US" sz="3200" kern="1200" dirty="0">
                <a:solidFill>
                  <a:schemeClr val="tx1"/>
                </a:solidFill>
                <a:latin typeface="+mj-lt"/>
                <a:ea typeface="+mj-ea"/>
                <a:cs typeface="+mj-cs"/>
              </a:rPr>
              <a:t>MO Board – Governance was recommended within the S106 Agreement</a:t>
            </a:r>
            <a:br>
              <a:rPr lang="en-US" kern="1200" dirty="0">
                <a:solidFill>
                  <a:schemeClr val="tx1"/>
                </a:solidFill>
                <a:latin typeface="+mj-lt"/>
                <a:ea typeface="+mj-ea"/>
                <a:cs typeface="+mj-cs"/>
              </a:rPr>
            </a:br>
            <a:r>
              <a:rPr lang="en-US" sz="2000" kern="1200" dirty="0">
                <a:solidFill>
                  <a:schemeClr val="tx1"/>
                </a:solidFill>
                <a:latin typeface="+mj-lt"/>
                <a:ea typeface="+mj-ea"/>
                <a:cs typeface="+mj-cs"/>
              </a:rPr>
              <a:t>Non Developer Trustees 5</a:t>
            </a:r>
            <a:br>
              <a:rPr lang="en-US" kern="1200" dirty="0">
                <a:solidFill>
                  <a:schemeClr val="tx1"/>
                </a:solidFill>
                <a:latin typeface="+mj-lt"/>
                <a:ea typeface="+mj-ea"/>
                <a:cs typeface="+mj-cs"/>
              </a:rPr>
            </a:br>
            <a:r>
              <a:rPr lang="en-US" sz="2000" kern="1200" dirty="0">
                <a:solidFill>
                  <a:schemeClr val="tx1"/>
                </a:solidFill>
                <a:latin typeface="+mj-lt"/>
                <a:ea typeface="+mj-ea"/>
                <a:cs typeface="+mj-cs"/>
              </a:rPr>
              <a:t>Ben Lockwood – CMO Chairman &amp; KCC Nomination</a:t>
            </a:r>
            <a:br>
              <a:rPr lang="en-US" sz="2000" kern="1200" dirty="0">
                <a:solidFill>
                  <a:schemeClr val="tx1"/>
                </a:solidFill>
                <a:latin typeface="+mj-lt"/>
                <a:ea typeface="+mj-ea"/>
                <a:cs typeface="+mj-cs"/>
              </a:rPr>
            </a:br>
            <a:r>
              <a:rPr lang="en-US" sz="2000" kern="1200" dirty="0">
                <a:solidFill>
                  <a:schemeClr val="tx1"/>
                </a:solidFill>
                <a:latin typeface="+mj-lt"/>
                <a:ea typeface="+mj-ea"/>
                <a:cs typeface="+mj-cs"/>
              </a:rPr>
              <a:t>Alison Breese – Housing Association</a:t>
            </a:r>
            <a:br>
              <a:rPr lang="en-US" sz="2000" kern="1200" dirty="0">
                <a:solidFill>
                  <a:schemeClr val="tx1"/>
                </a:solidFill>
                <a:latin typeface="+mj-lt"/>
                <a:ea typeface="+mj-ea"/>
                <a:cs typeface="+mj-cs"/>
              </a:rPr>
            </a:br>
            <a:r>
              <a:rPr lang="en-US" sz="2000" kern="1200" dirty="0">
                <a:solidFill>
                  <a:schemeClr val="tx1"/>
                </a:solidFill>
                <a:latin typeface="+mj-lt"/>
                <a:ea typeface="+mj-ea"/>
                <a:cs typeface="+mj-cs"/>
              </a:rPr>
              <a:t>Neil Shorter – Voluntary Sector</a:t>
            </a:r>
            <a:br>
              <a:rPr lang="en-US" sz="2000" kern="1200" dirty="0">
                <a:solidFill>
                  <a:schemeClr val="tx1"/>
                </a:solidFill>
                <a:latin typeface="+mj-lt"/>
                <a:ea typeface="+mj-ea"/>
                <a:cs typeface="+mj-cs"/>
              </a:rPr>
            </a:br>
            <a:r>
              <a:rPr lang="en-US" sz="2000" kern="1200" dirty="0">
                <a:solidFill>
                  <a:schemeClr val="tx1"/>
                </a:solidFill>
                <a:latin typeface="+mj-lt"/>
                <a:ea typeface="+mj-ea"/>
                <a:cs typeface="+mj-cs"/>
              </a:rPr>
              <a:t>Steve Bartlet – Resident Trustee</a:t>
            </a:r>
            <a:br>
              <a:rPr lang="en-US" sz="2000" kern="1200" dirty="0">
                <a:solidFill>
                  <a:schemeClr val="tx1"/>
                </a:solidFill>
                <a:latin typeface="+mj-lt"/>
                <a:ea typeface="+mj-ea"/>
                <a:cs typeface="+mj-cs"/>
              </a:rPr>
            </a:br>
            <a:r>
              <a:rPr lang="en-US" sz="2000" kern="1200" dirty="0">
                <a:solidFill>
                  <a:schemeClr val="tx1"/>
                </a:solidFill>
                <a:latin typeface="+mj-lt"/>
                <a:ea typeface="+mj-ea"/>
                <a:cs typeface="+mj-cs"/>
              </a:rPr>
              <a:t>Cllr </a:t>
            </a:r>
            <a:r>
              <a:rPr lang="en-US" sz="2000" kern="1200">
                <a:solidFill>
                  <a:schemeClr val="tx1"/>
                </a:solidFill>
                <a:latin typeface="+mj-lt"/>
                <a:ea typeface="+mj-ea"/>
                <a:cs typeface="+mj-cs"/>
              </a:rPr>
              <a:t>Jessamy Bla</a:t>
            </a:r>
            <a:r>
              <a:rPr lang="en-US" sz="2000"/>
              <a:t>n</a:t>
            </a:r>
            <a:r>
              <a:rPr lang="en-US" sz="2000" kern="1200">
                <a:solidFill>
                  <a:schemeClr val="tx1"/>
                </a:solidFill>
                <a:latin typeface="+mj-lt"/>
                <a:ea typeface="+mj-ea"/>
                <a:cs typeface="+mj-cs"/>
              </a:rPr>
              <a:t>ford </a:t>
            </a:r>
            <a:r>
              <a:rPr lang="en-US" sz="2000" kern="1200" dirty="0">
                <a:solidFill>
                  <a:schemeClr val="tx1"/>
                </a:solidFill>
                <a:latin typeface="+mj-lt"/>
                <a:ea typeface="+mj-ea"/>
                <a:cs typeface="+mj-cs"/>
              </a:rPr>
              <a:t>ABC</a:t>
            </a:r>
            <a:br>
              <a:rPr lang="en-US" sz="2000" kern="1200" dirty="0">
                <a:solidFill>
                  <a:schemeClr val="tx1"/>
                </a:solidFill>
                <a:latin typeface="+mj-lt"/>
                <a:ea typeface="+mj-ea"/>
                <a:cs typeface="+mj-cs"/>
              </a:rPr>
            </a:br>
            <a:br>
              <a:rPr lang="en-US" sz="2000" kern="1200" dirty="0">
                <a:solidFill>
                  <a:schemeClr val="tx1"/>
                </a:solidFill>
                <a:latin typeface="+mj-lt"/>
                <a:ea typeface="+mj-ea"/>
                <a:cs typeface="+mj-cs"/>
              </a:rPr>
            </a:br>
            <a:r>
              <a:rPr lang="en-US" sz="2000" kern="1200" dirty="0">
                <a:solidFill>
                  <a:schemeClr val="tx1"/>
                </a:solidFill>
                <a:latin typeface="+mj-lt"/>
                <a:ea typeface="+mj-ea"/>
                <a:cs typeface="+mj-cs"/>
              </a:rPr>
              <a:t>Developer Trustees – </a:t>
            </a:r>
            <a:r>
              <a:rPr lang="en-US" sz="2000" kern="1200">
                <a:solidFill>
                  <a:schemeClr val="tx1"/>
                </a:solidFill>
                <a:latin typeface="+mj-lt"/>
                <a:ea typeface="+mj-ea"/>
                <a:cs typeface="+mj-cs"/>
              </a:rPr>
              <a:t>5 </a:t>
            </a:r>
            <a:br>
              <a:rPr lang="en-US" sz="2000" kern="1200" dirty="0">
                <a:solidFill>
                  <a:schemeClr val="tx1"/>
                </a:solidFill>
                <a:latin typeface="+mj-lt"/>
                <a:ea typeface="+mj-ea"/>
                <a:cs typeface="+mj-cs"/>
              </a:rPr>
            </a:br>
            <a:r>
              <a:rPr lang="en-US" sz="2000" dirty="0"/>
              <a:t>Hodson Developments 2 nominations</a:t>
            </a:r>
            <a:br>
              <a:rPr lang="en-US" sz="2000" kern="1200" dirty="0">
                <a:solidFill>
                  <a:schemeClr val="tx1"/>
                </a:solidFill>
                <a:latin typeface="+mj-lt"/>
                <a:ea typeface="+mj-ea"/>
                <a:cs typeface="+mj-cs"/>
              </a:rPr>
            </a:br>
            <a:r>
              <a:rPr lang="en-US" sz="2000" kern="1200" dirty="0">
                <a:solidFill>
                  <a:schemeClr val="tx1"/>
                </a:solidFill>
                <a:latin typeface="+mj-lt"/>
                <a:ea typeface="+mj-ea"/>
                <a:cs typeface="+mj-cs"/>
              </a:rPr>
              <a:t>Jarvis Homes 1 nomination</a:t>
            </a:r>
            <a:br>
              <a:rPr lang="en-US" sz="2000" kern="1200" dirty="0">
                <a:solidFill>
                  <a:schemeClr val="tx1"/>
                </a:solidFill>
                <a:latin typeface="+mj-lt"/>
                <a:ea typeface="+mj-ea"/>
                <a:cs typeface="+mj-cs"/>
              </a:rPr>
            </a:br>
            <a:r>
              <a:rPr lang="en-US" sz="2000" kern="1200" dirty="0">
                <a:solidFill>
                  <a:schemeClr val="tx1"/>
                </a:solidFill>
                <a:latin typeface="+mj-lt"/>
                <a:ea typeface="+mj-ea"/>
                <a:cs typeface="+mj-cs"/>
              </a:rPr>
              <a:t>BDW 1 nomination</a:t>
            </a:r>
            <a:br>
              <a:rPr lang="en-US" sz="2000" kern="1200" dirty="0">
                <a:solidFill>
                  <a:schemeClr val="tx1"/>
                </a:solidFill>
                <a:latin typeface="+mj-lt"/>
                <a:ea typeface="+mj-ea"/>
                <a:cs typeface="+mj-cs"/>
              </a:rPr>
            </a:br>
            <a:r>
              <a:rPr lang="en-US" sz="2000" kern="1200" dirty="0" err="1">
                <a:solidFill>
                  <a:schemeClr val="tx1"/>
                </a:solidFill>
                <a:latin typeface="+mj-lt"/>
                <a:ea typeface="+mj-ea"/>
                <a:cs typeface="+mj-cs"/>
              </a:rPr>
              <a:t>Chelmden</a:t>
            </a:r>
            <a:r>
              <a:rPr lang="en-US" sz="2000" kern="1200" dirty="0">
                <a:solidFill>
                  <a:schemeClr val="tx1"/>
                </a:solidFill>
                <a:latin typeface="+mj-lt"/>
                <a:ea typeface="+mj-ea"/>
                <a:cs typeface="+mj-cs"/>
              </a:rPr>
              <a:t> Ltd,1 nomination</a:t>
            </a:r>
            <a:br>
              <a:rPr lang="en-US" sz="2000" kern="1200" dirty="0">
                <a:solidFill>
                  <a:schemeClr val="tx1"/>
                </a:solidFill>
                <a:latin typeface="+mj-lt"/>
                <a:ea typeface="+mj-ea"/>
                <a:cs typeface="+mj-cs"/>
              </a:rPr>
            </a:br>
            <a:br>
              <a:rPr lang="en-US" sz="2000" kern="1200" dirty="0">
                <a:solidFill>
                  <a:schemeClr val="tx1"/>
                </a:solidFill>
                <a:latin typeface="+mj-lt"/>
                <a:ea typeface="+mj-ea"/>
                <a:cs typeface="+mj-cs"/>
              </a:rPr>
            </a:br>
            <a:r>
              <a:rPr lang="en-US" sz="2700" kern="1200" dirty="0">
                <a:solidFill>
                  <a:schemeClr val="tx1"/>
                </a:solidFill>
                <a:latin typeface="+mj-lt"/>
                <a:ea typeface="+mj-ea"/>
                <a:cs typeface="+mj-cs"/>
              </a:rPr>
              <a:t>All members of the Board are volunteers and receive   no payment for the time spent on CMO activities</a:t>
            </a:r>
            <a:endParaRPr lang="en-US" kern="1200" dirty="0">
              <a:solidFill>
                <a:schemeClr val="tx1"/>
              </a:solidFill>
              <a:latin typeface="+mj-lt"/>
              <a:ea typeface="+mj-ea"/>
              <a:cs typeface="+mj-cs"/>
            </a:endParaRPr>
          </a:p>
        </p:txBody>
      </p:sp>
    </p:spTree>
    <p:extLst>
      <p:ext uri="{BB962C8B-B14F-4D97-AF65-F5344CB8AC3E}">
        <p14:creationId xmlns:p14="http://schemas.microsoft.com/office/powerpoint/2010/main" val="418073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2C9CABB-D59B-3C6F-6AD5-BC13CB7C37FB}"/>
              </a:ext>
            </a:extLst>
          </p:cNvPr>
          <p:cNvSpPr>
            <a:spLocks noGrp="1"/>
          </p:cNvSpPr>
          <p:nvPr>
            <p:ph type="title"/>
          </p:nvPr>
        </p:nvSpPr>
        <p:spPr>
          <a:xfrm>
            <a:off x="838200" y="365125"/>
            <a:ext cx="10515600" cy="6035675"/>
          </a:xfrm>
        </p:spPr>
        <p:txBody>
          <a:bodyPr>
            <a:normAutofit/>
          </a:bodyPr>
          <a:lstStyle/>
          <a:p>
            <a:r>
              <a:rPr lang="en-GB" sz="2400" b="1" dirty="0">
                <a:latin typeface="+mn-lt"/>
              </a:rPr>
              <a:t>Board Responsibilities</a:t>
            </a:r>
            <a:br>
              <a:rPr lang="en-GB" sz="2400" dirty="0">
                <a:latin typeface="+mn-lt"/>
              </a:rPr>
            </a:br>
            <a:r>
              <a:rPr lang="en-GB" sz="2400" dirty="0">
                <a:latin typeface="+mn-lt"/>
              </a:rPr>
              <a:t>Oversees two accounts, CMO Charity Account, RCD Ringfenced Trust Account</a:t>
            </a:r>
            <a:br>
              <a:rPr lang="en-GB" sz="2400" dirty="0">
                <a:latin typeface="+mn-lt"/>
              </a:rPr>
            </a:br>
            <a:br>
              <a:rPr lang="en-GB" sz="2400" dirty="0">
                <a:latin typeface="+mn-lt"/>
              </a:rPr>
            </a:br>
            <a:r>
              <a:rPr lang="en-GB" sz="2400" b="1" dirty="0">
                <a:latin typeface="+mn-lt"/>
              </a:rPr>
              <a:t>Duties of the Trustees</a:t>
            </a:r>
            <a:r>
              <a:rPr lang="en-GB" sz="2400" dirty="0">
                <a:latin typeface="+mn-lt"/>
              </a:rPr>
              <a:t>:</a:t>
            </a:r>
            <a:br>
              <a:rPr lang="en-GB" sz="2400" dirty="0">
                <a:latin typeface="+mn-lt"/>
              </a:rPr>
            </a:br>
            <a:r>
              <a:rPr lang="en-GB" sz="2400" dirty="0">
                <a:latin typeface="+mn-lt"/>
              </a:rPr>
              <a:t>Ensure proper stewardship and financial responsibilities are carried out inline with the Charities Commission and the Companies Articles of Association</a:t>
            </a:r>
            <a:br>
              <a:rPr lang="en-GB" sz="2400" dirty="0">
                <a:latin typeface="+mn-lt"/>
              </a:rPr>
            </a:br>
            <a:br>
              <a:rPr lang="en-GB" sz="2400" dirty="0">
                <a:latin typeface="+mn-lt"/>
              </a:rPr>
            </a:br>
            <a:r>
              <a:rPr lang="en-GB" sz="2400" dirty="0">
                <a:latin typeface="+mn-lt"/>
              </a:rPr>
              <a:t>The income and property of the Company must be applied solely towards promoting the Objects and Articles of the Charity.</a:t>
            </a:r>
            <a:br>
              <a:rPr lang="en-GB" sz="2400" dirty="0">
                <a:latin typeface="+mn-lt"/>
              </a:rPr>
            </a:br>
            <a:r>
              <a:rPr lang="en-GB" sz="2400" dirty="0">
                <a:latin typeface="+mn-lt"/>
              </a:rPr>
              <a:t> </a:t>
            </a:r>
            <a:br>
              <a:rPr lang="en-GB" sz="2400" dirty="0">
                <a:latin typeface="+mn-lt"/>
              </a:rPr>
            </a:br>
            <a:r>
              <a:rPr lang="en-GB" sz="2400" dirty="0">
                <a:latin typeface="+mn-lt"/>
              </a:rPr>
              <a:t>No part may be paid or transferred directly or indirectly by dividend bonus or profit to a Company Member; and</a:t>
            </a:r>
            <a:br>
              <a:rPr lang="en-GB" sz="2400" dirty="0">
                <a:latin typeface="+mn-lt"/>
              </a:rPr>
            </a:br>
            <a:r>
              <a:rPr lang="en-GB" sz="2400" dirty="0">
                <a:latin typeface="+mn-lt"/>
              </a:rPr>
              <a:t> </a:t>
            </a:r>
            <a:br>
              <a:rPr lang="en-GB" sz="2400" dirty="0">
                <a:latin typeface="+mn-lt"/>
              </a:rPr>
            </a:br>
            <a:r>
              <a:rPr lang="en-GB" sz="2400" dirty="0">
                <a:latin typeface="+mn-lt"/>
              </a:rPr>
              <a:t>a Director may not directly or indirectly receive any payment of money or benefit from the Company.</a:t>
            </a:r>
            <a:br>
              <a:rPr lang="en-GB" sz="2400" dirty="0">
                <a:latin typeface="+mn-lt"/>
              </a:rPr>
            </a:br>
            <a:endParaRPr lang="en-GB" sz="2400" dirty="0">
              <a:latin typeface="+mn-lt"/>
            </a:endParaRPr>
          </a:p>
        </p:txBody>
      </p:sp>
    </p:spTree>
    <p:extLst>
      <p:ext uri="{BB962C8B-B14F-4D97-AF65-F5344CB8AC3E}">
        <p14:creationId xmlns:p14="http://schemas.microsoft.com/office/powerpoint/2010/main" val="2791921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33A7079F-2215-8C65-8773-7C17F69FE9B0}"/>
              </a:ext>
            </a:extLst>
          </p:cNvPr>
          <p:cNvSpPr>
            <a:spLocks noGrp="1"/>
          </p:cNvSpPr>
          <p:nvPr>
            <p:ph type="title"/>
          </p:nvPr>
        </p:nvSpPr>
        <p:spPr>
          <a:xfrm>
            <a:off x="838200" y="365125"/>
            <a:ext cx="10515600" cy="1325563"/>
          </a:xfrm>
        </p:spPr>
        <p:txBody>
          <a:bodyPr/>
          <a:lstStyle/>
          <a:p>
            <a:r>
              <a:rPr lang="en-GB" dirty="0"/>
              <a:t>CMO Charity Account</a:t>
            </a:r>
          </a:p>
        </p:txBody>
      </p:sp>
      <p:sp>
        <p:nvSpPr>
          <p:cNvPr id="5" name="Content Placeholder 8">
            <a:extLst>
              <a:ext uri="{FF2B5EF4-FFF2-40B4-BE49-F238E27FC236}">
                <a16:creationId xmlns:a16="http://schemas.microsoft.com/office/drawing/2014/main" id="{EB942042-0FFD-A2B6-8EE7-F731BB50A0AD}"/>
              </a:ext>
            </a:extLst>
          </p:cNvPr>
          <p:cNvSpPr>
            <a:spLocks noGrp="1"/>
          </p:cNvSpPr>
          <p:nvPr>
            <p:ph sz="half" idx="1"/>
          </p:nvPr>
        </p:nvSpPr>
        <p:spPr>
          <a:xfrm>
            <a:off x="838200" y="1825625"/>
            <a:ext cx="5181600" cy="4351338"/>
          </a:xfrm>
        </p:spPr>
        <p:txBody>
          <a:bodyPr>
            <a:normAutofit/>
          </a:bodyPr>
          <a:lstStyle/>
          <a:p>
            <a:r>
              <a:rPr lang="en-GB" dirty="0"/>
              <a:t>Accounts filed at Charity Commission and Companies House</a:t>
            </a:r>
          </a:p>
          <a:p>
            <a:r>
              <a:rPr lang="en-GB" dirty="0"/>
              <a:t>Funded by Developer Contributions through the S106 Agreement at triggers of every 500 occupations.</a:t>
            </a:r>
          </a:p>
        </p:txBody>
      </p:sp>
      <p:sp>
        <p:nvSpPr>
          <p:cNvPr id="6" name="Content Placeholder 9">
            <a:extLst>
              <a:ext uri="{FF2B5EF4-FFF2-40B4-BE49-F238E27FC236}">
                <a16:creationId xmlns:a16="http://schemas.microsoft.com/office/drawing/2014/main" id="{D0FC3999-89B0-1A16-5CAD-22A07CBC4094}"/>
              </a:ext>
            </a:extLst>
          </p:cNvPr>
          <p:cNvSpPr txBox="1">
            <a:spLocks/>
          </p:cNvSpPr>
          <p:nvPr/>
        </p:nvSpPr>
        <p:spPr>
          <a:xfrm>
            <a:off x="6172200" y="1289304"/>
            <a:ext cx="5181600" cy="488765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Funding used for:</a:t>
            </a:r>
          </a:p>
          <a:p>
            <a:r>
              <a:rPr lang="en-GB"/>
              <a:t>Community Development and other support to residents </a:t>
            </a:r>
          </a:p>
          <a:p>
            <a:r>
              <a:rPr lang="en-GB"/>
              <a:t>Running of the administrative side of the Charity</a:t>
            </a:r>
          </a:p>
          <a:p>
            <a:r>
              <a:rPr lang="en-GB"/>
              <a:t>Annual Accounts</a:t>
            </a:r>
          </a:p>
          <a:p>
            <a:r>
              <a:rPr lang="en-GB"/>
              <a:t>Holding an AGM</a:t>
            </a:r>
          </a:p>
          <a:p>
            <a:r>
              <a:rPr lang="en-GB"/>
              <a:t>Legal costs for challenges to RCD/ Changes to Statue/General Advice</a:t>
            </a:r>
            <a:endParaRPr lang="en-GB" dirty="0"/>
          </a:p>
        </p:txBody>
      </p:sp>
    </p:spTree>
    <p:extLst>
      <p:ext uri="{BB962C8B-B14F-4D97-AF65-F5344CB8AC3E}">
        <p14:creationId xmlns:p14="http://schemas.microsoft.com/office/powerpoint/2010/main" val="662747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2A3CDA23-79F6-4F63-E3C7-AC748366E2A2}"/>
              </a:ext>
            </a:extLst>
          </p:cNvPr>
          <p:cNvSpPr>
            <a:spLocks noGrp="1"/>
          </p:cNvSpPr>
          <p:nvPr>
            <p:ph type="title"/>
          </p:nvPr>
        </p:nvSpPr>
        <p:spPr>
          <a:xfrm>
            <a:off x="839788" y="365125"/>
            <a:ext cx="10515600" cy="1325563"/>
          </a:xfrm>
        </p:spPr>
        <p:txBody>
          <a:bodyPr/>
          <a:lstStyle/>
          <a:p>
            <a:r>
              <a:rPr lang="en-GB" dirty="0"/>
              <a:t>Charity Accounts</a:t>
            </a:r>
          </a:p>
        </p:txBody>
      </p:sp>
      <p:graphicFrame>
        <p:nvGraphicFramePr>
          <p:cNvPr id="5" name="Content Placeholder 10">
            <a:extLst>
              <a:ext uri="{FF2B5EF4-FFF2-40B4-BE49-F238E27FC236}">
                <a16:creationId xmlns:a16="http://schemas.microsoft.com/office/drawing/2014/main" id="{CA668256-EC61-6233-75F7-312FAD128311}"/>
              </a:ext>
            </a:extLst>
          </p:cNvPr>
          <p:cNvGraphicFramePr>
            <a:graphicFrameLocks/>
          </p:cNvGraphicFramePr>
          <p:nvPr>
            <p:extLst>
              <p:ext uri="{D42A27DB-BD31-4B8C-83A1-F6EECF244321}">
                <p14:modId xmlns:p14="http://schemas.microsoft.com/office/powerpoint/2010/main" val="1189761443"/>
              </p:ext>
            </p:extLst>
          </p:nvPr>
        </p:nvGraphicFramePr>
        <p:xfrm>
          <a:off x="943186" y="1473943"/>
          <a:ext cx="8796528" cy="4724289"/>
        </p:xfrm>
        <a:graphic>
          <a:graphicData uri="http://schemas.openxmlformats.org/drawingml/2006/table">
            <a:tbl>
              <a:tblPr>
                <a:tableStyleId>{5C22544A-7EE6-4342-B048-85BDC9FD1C3A}</a:tableStyleId>
              </a:tblPr>
              <a:tblGrid>
                <a:gridCol w="6475897">
                  <a:extLst>
                    <a:ext uri="{9D8B030D-6E8A-4147-A177-3AD203B41FA5}">
                      <a16:colId xmlns:a16="http://schemas.microsoft.com/office/drawing/2014/main" val="1992756895"/>
                    </a:ext>
                  </a:extLst>
                </a:gridCol>
                <a:gridCol w="2320631">
                  <a:extLst>
                    <a:ext uri="{9D8B030D-6E8A-4147-A177-3AD203B41FA5}">
                      <a16:colId xmlns:a16="http://schemas.microsoft.com/office/drawing/2014/main" val="3376106700"/>
                    </a:ext>
                  </a:extLst>
                </a:gridCol>
              </a:tblGrid>
              <a:tr h="623234">
                <a:tc>
                  <a:txBody>
                    <a:bodyPr/>
                    <a:lstStyle/>
                    <a:p>
                      <a:pPr algn="l" fontAlgn="b">
                        <a:buNone/>
                      </a:pPr>
                      <a:r>
                        <a:rPr lang="en-GB" sz="3200" u="none" strike="noStrike" dirty="0">
                          <a:effectLst/>
                        </a:rPr>
                        <a:t>INCOME</a:t>
                      </a:r>
                      <a:endParaRPr lang="en-GB" sz="32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3200" u="none" strike="noStrike" dirty="0">
                          <a:effectLst/>
                        </a:rPr>
                        <a:t>2025-26</a:t>
                      </a:r>
                    </a:p>
                    <a:p>
                      <a:pPr algn="ctr" fontAlgn="b">
                        <a:buNone/>
                      </a:pPr>
                      <a:r>
                        <a:rPr lang="en-GB" sz="3200" b="0" i="0" u="none" strike="noStrike" dirty="0">
                          <a:solidFill>
                            <a:srgbClr val="000000"/>
                          </a:solidFill>
                          <a:effectLst/>
                          <a:latin typeface="Calibri" panose="020F0502020204030204" pitchFamily="34" charset="0"/>
                        </a:rPr>
                        <a:t>£</a:t>
                      </a:r>
                    </a:p>
                  </a:txBody>
                  <a:tcPr marL="9525" marR="9525" marT="9525" marB="0" anchor="b"/>
                </a:tc>
                <a:extLst>
                  <a:ext uri="{0D108BD9-81ED-4DB2-BD59-A6C34878D82A}">
                    <a16:rowId xmlns:a16="http://schemas.microsoft.com/office/drawing/2014/main" val="2667541613"/>
                  </a:ext>
                </a:extLst>
              </a:tr>
              <a:tr h="623234">
                <a:tc>
                  <a:txBody>
                    <a:bodyPr/>
                    <a:lstStyle/>
                    <a:p>
                      <a:pPr algn="l" fontAlgn="b">
                        <a:buNone/>
                      </a:pPr>
                      <a:r>
                        <a:rPr lang="en-GB" sz="3200" u="none" strike="noStrike" dirty="0">
                          <a:effectLst/>
                        </a:rPr>
                        <a:t>Investment income </a:t>
                      </a:r>
                      <a:endParaRPr lang="en-GB" sz="32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buNone/>
                      </a:pPr>
                      <a:r>
                        <a:rPr lang="en-GB" sz="3200" u="none" strike="noStrike" dirty="0">
                          <a:effectLst/>
                        </a:rPr>
                        <a:t>1,728</a:t>
                      </a:r>
                      <a:endParaRPr lang="en-GB" sz="3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28381826"/>
                  </a:ext>
                </a:extLst>
              </a:tr>
              <a:tr h="623234">
                <a:tc>
                  <a:txBody>
                    <a:bodyPr/>
                    <a:lstStyle/>
                    <a:p>
                      <a:pPr algn="l" fontAlgn="b">
                        <a:buNone/>
                      </a:pPr>
                      <a:r>
                        <a:rPr lang="en-GB" sz="3200" u="none" strike="noStrike" dirty="0">
                          <a:effectLst/>
                        </a:rPr>
                        <a:t>Other income </a:t>
                      </a:r>
                      <a:endParaRPr lang="en-GB" sz="32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buNone/>
                      </a:pPr>
                      <a:r>
                        <a:rPr lang="en-GB" sz="3200" u="none" strike="noStrike" dirty="0">
                          <a:effectLst/>
                        </a:rPr>
                        <a:t>48,114</a:t>
                      </a:r>
                      <a:endParaRPr lang="en-GB" sz="3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09550725"/>
                  </a:ext>
                </a:extLst>
              </a:tr>
              <a:tr h="623234">
                <a:tc>
                  <a:txBody>
                    <a:bodyPr/>
                    <a:lstStyle/>
                    <a:p>
                      <a:pPr algn="l" fontAlgn="b">
                        <a:buNone/>
                      </a:pPr>
                      <a:r>
                        <a:rPr lang="en-GB" sz="3200" u="none" strike="noStrike" dirty="0">
                          <a:effectLst/>
                        </a:rPr>
                        <a:t>Total </a:t>
                      </a:r>
                      <a:endParaRPr lang="en-GB" sz="32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buNone/>
                      </a:pPr>
                      <a:r>
                        <a:rPr lang="en-GB" sz="3200" b="1" u="none" strike="noStrike" dirty="0">
                          <a:effectLst/>
                        </a:rPr>
                        <a:t>49,842</a:t>
                      </a:r>
                      <a:endParaRPr lang="en-GB" sz="32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24763214"/>
                  </a:ext>
                </a:extLst>
              </a:tr>
              <a:tr h="623234">
                <a:tc>
                  <a:txBody>
                    <a:bodyPr/>
                    <a:lstStyle/>
                    <a:p>
                      <a:pPr algn="l" fontAlgn="b">
                        <a:buNone/>
                      </a:pPr>
                      <a:r>
                        <a:rPr lang="en-GB" sz="3200" u="none" strike="noStrike" dirty="0">
                          <a:effectLst/>
                        </a:rPr>
                        <a:t>EXPENDITURE</a:t>
                      </a:r>
                      <a:endParaRPr lang="en-GB" sz="32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buNone/>
                      </a:pPr>
                      <a:endParaRPr lang="en-GB" sz="3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13988196"/>
                  </a:ext>
                </a:extLst>
              </a:tr>
              <a:tr h="623234">
                <a:tc>
                  <a:txBody>
                    <a:bodyPr/>
                    <a:lstStyle/>
                    <a:p>
                      <a:pPr algn="l" fontAlgn="b">
                        <a:buNone/>
                      </a:pPr>
                      <a:r>
                        <a:rPr lang="en-GB" sz="3200" u="none" strike="noStrike" dirty="0">
                          <a:effectLst/>
                        </a:rPr>
                        <a:t>Other </a:t>
                      </a:r>
                      <a:endParaRPr lang="en-GB" sz="32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buNone/>
                      </a:pPr>
                      <a:r>
                        <a:rPr lang="en-GB" sz="3200" b="1" u="none" strike="noStrike" dirty="0">
                          <a:effectLst/>
                        </a:rPr>
                        <a:t>79,808</a:t>
                      </a:r>
                      <a:endParaRPr lang="en-GB" sz="32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1730880"/>
                  </a:ext>
                </a:extLst>
              </a:tr>
              <a:tr h="623234">
                <a:tc>
                  <a:txBody>
                    <a:bodyPr/>
                    <a:lstStyle/>
                    <a:p>
                      <a:pPr algn="l" fontAlgn="b">
                        <a:buNone/>
                      </a:pPr>
                      <a:r>
                        <a:rPr lang="en-GB" sz="3200" u="none" strike="noStrike">
                          <a:effectLst/>
                        </a:rPr>
                        <a:t>NET INCOME/(EXPENDITURE)</a:t>
                      </a:r>
                      <a:endParaRPr lang="en-GB" sz="32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en-GB" sz="3200" b="1" u="none" strike="noStrike" dirty="0">
                          <a:effectLst/>
                        </a:rPr>
                        <a:t>-29,966</a:t>
                      </a:r>
                      <a:endParaRPr lang="en-GB" sz="32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23447473"/>
                  </a:ext>
                </a:extLst>
              </a:tr>
            </a:tbl>
          </a:graphicData>
        </a:graphic>
      </p:graphicFrame>
    </p:spTree>
    <p:extLst>
      <p:ext uri="{BB962C8B-B14F-4D97-AF65-F5344CB8AC3E}">
        <p14:creationId xmlns:p14="http://schemas.microsoft.com/office/powerpoint/2010/main" val="811472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29D08333-86FD-7838-151B-42AD36BB4A88}"/>
              </a:ext>
            </a:extLst>
          </p:cNvPr>
          <p:cNvSpPr>
            <a:spLocks noGrp="1"/>
          </p:cNvSpPr>
          <p:nvPr>
            <p:ph type="title"/>
          </p:nvPr>
        </p:nvSpPr>
        <p:spPr>
          <a:xfrm>
            <a:off x="838200" y="365125"/>
            <a:ext cx="10515600" cy="1325563"/>
          </a:xfrm>
        </p:spPr>
        <p:txBody>
          <a:bodyPr/>
          <a:lstStyle/>
          <a:p>
            <a:r>
              <a:rPr lang="en-GB" dirty="0"/>
              <a:t>Income Breakdown</a:t>
            </a:r>
          </a:p>
        </p:txBody>
      </p:sp>
      <p:graphicFrame>
        <p:nvGraphicFramePr>
          <p:cNvPr id="6" name="Table 5">
            <a:extLst>
              <a:ext uri="{FF2B5EF4-FFF2-40B4-BE49-F238E27FC236}">
                <a16:creationId xmlns:a16="http://schemas.microsoft.com/office/drawing/2014/main" id="{2095D115-06C8-0BBE-DEAD-CBB4C83D723E}"/>
              </a:ext>
            </a:extLst>
          </p:cNvPr>
          <p:cNvGraphicFramePr>
            <a:graphicFrameLocks noGrp="1"/>
          </p:cNvGraphicFramePr>
          <p:nvPr>
            <p:extLst>
              <p:ext uri="{D42A27DB-BD31-4B8C-83A1-F6EECF244321}">
                <p14:modId xmlns:p14="http://schemas.microsoft.com/office/powerpoint/2010/main" val="1834377747"/>
              </p:ext>
            </p:extLst>
          </p:nvPr>
        </p:nvGraphicFramePr>
        <p:xfrm>
          <a:off x="933450" y="1448301"/>
          <a:ext cx="8648700" cy="3752850"/>
        </p:xfrm>
        <a:graphic>
          <a:graphicData uri="http://schemas.openxmlformats.org/drawingml/2006/table">
            <a:tbl>
              <a:tblPr>
                <a:tableStyleId>{5C22544A-7EE6-4342-B048-85BDC9FD1C3A}</a:tableStyleId>
              </a:tblPr>
              <a:tblGrid>
                <a:gridCol w="7280114">
                  <a:extLst>
                    <a:ext uri="{9D8B030D-6E8A-4147-A177-3AD203B41FA5}">
                      <a16:colId xmlns:a16="http://schemas.microsoft.com/office/drawing/2014/main" val="1051647191"/>
                    </a:ext>
                  </a:extLst>
                </a:gridCol>
                <a:gridCol w="1368586">
                  <a:extLst>
                    <a:ext uri="{9D8B030D-6E8A-4147-A177-3AD203B41FA5}">
                      <a16:colId xmlns:a16="http://schemas.microsoft.com/office/drawing/2014/main" val="969278962"/>
                    </a:ext>
                  </a:extLst>
                </a:gridCol>
              </a:tblGrid>
              <a:tr h="625475">
                <a:tc>
                  <a:txBody>
                    <a:bodyPr/>
                    <a:lstStyle/>
                    <a:p>
                      <a:pPr algn="l" fontAlgn="b">
                        <a:buNone/>
                      </a:pPr>
                      <a:r>
                        <a:rPr lang="en-GB" sz="2800" u="none" strike="noStrike">
                          <a:effectLst/>
                        </a:rPr>
                        <a:t>Income breakdown</a:t>
                      </a:r>
                      <a:endParaRPr lang="en-GB" sz="2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2800" b="0" i="0" u="none" strike="noStrike" dirty="0">
                          <a:solidFill>
                            <a:srgbClr val="000000"/>
                          </a:solidFill>
                          <a:effectLst/>
                          <a:latin typeface="Calibri" panose="020F0502020204030204" pitchFamily="34" charset="0"/>
                        </a:rPr>
                        <a:t>£</a:t>
                      </a:r>
                    </a:p>
                  </a:txBody>
                  <a:tcPr marL="9525" marR="9525" marT="9525" marB="0" anchor="b"/>
                </a:tc>
                <a:extLst>
                  <a:ext uri="{0D108BD9-81ED-4DB2-BD59-A6C34878D82A}">
                    <a16:rowId xmlns:a16="http://schemas.microsoft.com/office/drawing/2014/main" val="445227305"/>
                  </a:ext>
                </a:extLst>
              </a:tr>
              <a:tr h="625475">
                <a:tc>
                  <a:txBody>
                    <a:bodyPr/>
                    <a:lstStyle/>
                    <a:p>
                      <a:pPr algn="l" fontAlgn="b">
                        <a:buNone/>
                      </a:pPr>
                      <a:r>
                        <a:rPr lang="en-GB" sz="2800" u="none" strike="noStrike" dirty="0">
                          <a:effectLst/>
                        </a:rPr>
                        <a:t>Deposit account interest</a:t>
                      </a:r>
                      <a:endParaRPr lang="en-GB"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buNone/>
                      </a:pPr>
                      <a:r>
                        <a:rPr lang="en-GB" sz="2800" u="none" strike="noStrike">
                          <a:effectLst/>
                        </a:rPr>
                        <a:t>1,728</a:t>
                      </a:r>
                      <a:endParaRPr lang="en-GB" sz="2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10585050"/>
                  </a:ext>
                </a:extLst>
              </a:tr>
              <a:tr h="625475">
                <a:tc>
                  <a:txBody>
                    <a:bodyPr/>
                    <a:lstStyle/>
                    <a:p>
                      <a:pPr algn="l" fontAlgn="b">
                        <a:buNone/>
                      </a:pPr>
                      <a:r>
                        <a:rPr lang="en-GB" sz="2800" u="none" strike="noStrike">
                          <a:effectLst/>
                        </a:rPr>
                        <a:t>Reimbursement Legal Fees (inc S106 funds)</a:t>
                      </a:r>
                      <a:endParaRPr lang="en-GB"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en-GB" sz="2800" u="none" strike="noStrike" dirty="0">
                          <a:effectLst/>
                        </a:rPr>
                        <a:t>2,358</a:t>
                      </a:r>
                      <a:endParaRPr lang="en-GB"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92180844"/>
                  </a:ext>
                </a:extLst>
              </a:tr>
              <a:tr h="625475">
                <a:tc>
                  <a:txBody>
                    <a:bodyPr/>
                    <a:lstStyle/>
                    <a:p>
                      <a:pPr algn="l" fontAlgn="b">
                        <a:buNone/>
                      </a:pPr>
                      <a:r>
                        <a:rPr lang="en-GB" sz="2800" u="none" strike="noStrike">
                          <a:effectLst/>
                        </a:rPr>
                        <a:t>Recharge Staff Costs for Stewardship </a:t>
                      </a:r>
                      <a:endParaRPr lang="en-GB"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en-GB" sz="2800" u="none" strike="noStrike">
                          <a:effectLst/>
                        </a:rPr>
                        <a:t>45,000</a:t>
                      </a:r>
                      <a:endParaRPr lang="en-GB" sz="2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6923000"/>
                  </a:ext>
                </a:extLst>
              </a:tr>
              <a:tr h="625475">
                <a:tc>
                  <a:txBody>
                    <a:bodyPr/>
                    <a:lstStyle/>
                    <a:p>
                      <a:pPr algn="l" fontAlgn="b">
                        <a:buNone/>
                      </a:pPr>
                      <a:r>
                        <a:rPr lang="en-GB" sz="2800" u="none" strike="noStrike">
                          <a:effectLst/>
                        </a:rPr>
                        <a:t>Cabin hire</a:t>
                      </a:r>
                      <a:endParaRPr lang="en-GB"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en-GB" sz="2800" u="none" strike="noStrike">
                          <a:effectLst/>
                        </a:rPr>
                        <a:t>756</a:t>
                      </a:r>
                      <a:endParaRPr lang="en-GB" sz="2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42393001"/>
                  </a:ext>
                </a:extLst>
              </a:tr>
              <a:tr h="625475">
                <a:tc>
                  <a:txBody>
                    <a:bodyPr/>
                    <a:lstStyle/>
                    <a:p>
                      <a:pPr algn="l" fontAlgn="b">
                        <a:buNone/>
                      </a:pPr>
                      <a:endParaRPr lang="en-GB"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en-GB" sz="2800" u="none" strike="noStrike" dirty="0">
                          <a:effectLst/>
                        </a:rPr>
                        <a:t>49,842</a:t>
                      </a:r>
                      <a:endParaRPr lang="en-GB"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2764576"/>
                  </a:ext>
                </a:extLst>
              </a:tr>
            </a:tbl>
          </a:graphicData>
        </a:graphic>
      </p:graphicFrame>
    </p:spTree>
    <p:extLst>
      <p:ext uri="{BB962C8B-B14F-4D97-AF65-F5344CB8AC3E}">
        <p14:creationId xmlns:p14="http://schemas.microsoft.com/office/powerpoint/2010/main" val="2754762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6EC9EE2-4376-1368-7046-9D1B372A244C}"/>
              </a:ext>
            </a:extLst>
          </p:cNvPr>
          <p:cNvSpPr>
            <a:spLocks noGrp="1"/>
          </p:cNvSpPr>
          <p:nvPr>
            <p:ph type="title"/>
          </p:nvPr>
        </p:nvSpPr>
        <p:spPr>
          <a:xfrm>
            <a:off x="838200" y="365125"/>
            <a:ext cx="10515600" cy="1325563"/>
          </a:xfrm>
        </p:spPr>
        <p:txBody>
          <a:bodyPr/>
          <a:lstStyle/>
          <a:p>
            <a:r>
              <a:rPr lang="en-GB" dirty="0"/>
              <a:t>Expenditure Breakdown</a:t>
            </a:r>
            <a:br>
              <a:rPr lang="en-GB" dirty="0"/>
            </a:br>
            <a:endParaRPr lang="en-GB" dirty="0"/>
          </a:p>
        </p:txBody>
      </p:sp>
      <p:graphicFrame>
        <p:nvGraphicFramePr>
          <p:cNvPr id="7" name="Table 6">
            <a:extLst>
              <a:ext uri="{FF2B5EF4-FFF2-40B4-BE49-F238E27FC236}">
                <a16:creationId xmlns:a16="http://schemas.microsoft.com/office/drawing/2014/main" id="{8B8B0D68-F32C-B4C8-7D22-76A1933C04EA}"/>
              </a:ext>
            </a:extLst>
          </p:cNvPr>
          <p:cNvGraphicFramePr>
            <a:graphicFrameLocks noGrp="1"/>
          </p:cNvGraphicFramePr>
          <p:nvPr>
            <p:extLst>
              <p:ext uri="{D42A27DB-BD31-4B8C-83A1-F6EECF244321}">
                <p14:modId xmlns:p14="http://schemas.microsoft.com/office/powerpoint/2010/main" val="1697298589"/>
              </p:ext>
            </p:extLst>
          </p:nvPr>
        </p:nvGraphicFramePr>
        <p:xfrm>
          <a:off x="1019176" y="1216152"/>
          <a:ext cx="10334624" cy="5320564"/>
        </p:xfrm>
        <a:graphic>
          <a:graphicData uri="http://schemas.openxmlformats.org/drawingml/2006/table">
            <a:tbl>
              <a:tblPr>
                <a:tableStyleId>{5C22544A-7EE6-4342-B048-85BDC9FD1C3A}</a:tableStyleId>
              </a:tblPr>
              <a:tblGrid>
                <a:gridCol w="3086099">
                  <a:extLst>
                    <a:ext uri="{9D8B030D-6E8A-4147-A177-3AD203B41FA5}">
                      <a16:colId xmlns:a16="http://schemas.microsoft.com/office/drawing/2014/main" val="2500316106"/>
                    </a:ext>
                  </a:extLst>
                </a:gridCol>
                <a:gridCol w="1490853">
                  <a:extLst>
                    <a:ext uri="{9D8B030D-6E8A-4147-A177-3AD203B41FA5}">
                      <a16:colId xmlns:a16="http://schemas.microsoft.com/office/drawing/2014/main" val="1467174475"/>
                    </a:ext>
                  </a:extLst>
                </a:gridCol>
                <a:gridCol w="4515446">
                  <a:extLst>
                    <a:ext uri="{9D8B030D-6E8A-4147-A177-3AD203B41FA5}">
                      <a16:colId xmlns:a16="http://schemas.microsoft.com/office/drawing/2014/main" val="2462911291"/>
                    </a:ext>
                  </a:extLst>
                </a:gridCol>
                <a:gridCol w="1242226">
                  <a:extLst>
                    <a:ext uri="{9D8B030D-6E8A-4147-A177-3AD203B41FA5}">
                      <a16:colId xmlns:a16="http://schemas.microsoft.com/office/drawing/2014/main" val="420603724"/>
                    </a:ext>
                  </a:extLst>
                </a:gridCol>
              </a:tblGrid>
              <a:tr h="317392">
                <a:tc>
                  <a:txBody>
                    <a:bodyPr/>
                    <a:lstStyle/>
                    <a:p>
                      <a:pPr algn="l" fontAlgn="b">
                        <a:buNone/>
                      </a:pPr>
                      <a:r>
                        <a:rPr lang="en-GB" sz="1800" u="none" strike="noStrike">
                          <a:effectLst/>
                        </a:rPr>
                        <a:t>Expenditure</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a:txBody>
                    <a:bodyPr/>
                    <a:lstStyle/>
                    <a:p>
                      <a:pPr algn="ctr" fontAlgn="b">
                        <a:buNone/>
                      </a:pPr>
                      <a:r>
                        <a:rPr lang="en-GB" sz="1800" b="0" i="0" u="none" strike="noStrike" dirty="0">
                          <a:solidFill>
                            <a:srgbClr val="000000"/>
                          </a:solidFill>
                          <a:effectLst/>
                          <a:latin typeface="Calibri" panose="020F0502020204030204" pitchFamily="34" charset="0"/>
                        </a:rPr>
                        <a:t>£</a:t>
                      </a:r>
                    </a:p>
                  </a:txBody>
                  <a:tcPr marL="6715" marR="6715" marT="6715" marB="0" anchor="b">
                    <a:solidFill>
                      <a:schemeClr val="accent1">
                        <a:tint val="20000"/>
                        <a:alpha val="93000"/>
                      </a:schemeClr>
                    </a:solidFill>
                  </a:tcPr>
                </a:tc>
                <a:tc>
                  <a:txBody>
                    <a:bodyPr/>
                    <a:lstStyle/>
                    <a:p>
                      <a:pPr algn="l" fontAlgn="b">
                        <a:buNone/>
                      </a:pP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a:txBody>
                    <a:bodyPr/>
                    <a:lstStyle/>
                    <a:p>
                      <a:pPr algn="l" fontAlgn="b">
                        <a:buNone/>
                      </a:pP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extLst>
                  <a:ext uri="{0D108BD9-81ED-4DB2-BD59-A6C34878D82A}">
                    <a16:rowId xmlns:a16="http://schemas.microsoft.com/office/drawing/2014/main" val="3153157499"/>
                  </a:ext>
                </a:extLst>
              </a:tr>
              <a:tr h="627201">
                <a:tc>
                  <a:txBody>
                    <a:bodyPr/>
                    <a:lstStyle/>
                    <a:p>
                      <a:pPr algn="l" fontAlgn="b">
                        <a:buNone/>
                      </a:pPr>
                      <a:r>
                        <a:rPr lang="en-GB" sz="1800" u="none" strike="noStrike">
                          <a:effectLst/>
                        </a:rPr>
                        <a:t>Accountancy fee &amp; Bookkeeping</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a:txBody>
                    <a:bodyPr/>
                    <a:lstStyle/>
                    <a:p>
                      <a:pPr algn="r" fontAlgn="b">
                        <a:buNone/>
                      </a:pPr>
                      <a:r>
                        <a:rPr lang="en-GB" sz="1800" u="none" strike="noStrike" dirty="0">
                          <a:effectLst/>
                        </a:rPr>
                        <a:t>1,907</a:t>
                      </a:r>
                      <a:endParaRPr lang="en-GB" sz="1800" b="0" i="0" u="none" strike="noStrike" dirty="0">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gridSpan="2">
                  <a:txBody>
                    <a:bodyPr/>
                    <a:lstStyle/>
                    <a:p>
                      <a:pPr algn="l" fontAlgn="b">
                        <a:buNone/>
                      </a:pPr>
                      <a:r>
                        <a:rPr lang="en-GB" sz="1800" u="none" strike="noStrike">
                          <a:effectLst/>
                        </a:rPr>
                        <a:t>McCade Ford Williams and Bookkeeper</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hMerge="1">
                  <a:txBody>
                    <a:bodyPr/>
                    <a:lstStyle/>
                    <a:p>
                      <a:endParaRPr lang="en-GB"/>
                    </a:p>
                  </a:txBody>
                  <a:tcPr/>
                </a:tc>
                <a:extLst>
                  <a:ext uri="{0D108BD9-81ED-4DB2-BD59-A6C34878D82A}">
                    <a16:rowId xmlns:a16="http://schemas.microsoft.com/office/drawing/2014/main" val="2917674224"/>
                  </a:ext>
                </a:extLst>
              </a:tr>
              <a:tr h="317392">
                <a:tc>
                  <a:txBody>
                    <a:bodyPr/>
                    <a:lstStyle/>
                    <a:p>
                      <a:pPr algn="l" fontAlgn="b">
                        <a:buNone/>
                      </a:pPr>
                      <a:r>
                        <a:rPr lang="en-GB" sz="1800" u="none" strike="noStrike">
                          <a:effectLst/>
                        </a:rPr>
                        <a:t>AGM and Sundry costs</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a:txBody>
                    <a:bodyPr/>
                    <a:lstStyle/>
                    <a:p>
                      <a:pPr algn="r" fontAlgn="b">
                        <a:buNone/>
                      </a:pPr>
                      <a:r>
                        <a:rPr lang="en-GB" sz="1800" u="none" strike="noStrike">
                          <a:effectLst/>
                        </a:rPr>
                        <a:t>916</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gridSpan="2">
                  <a:txBody>
                    <a:bodyPr/>
                    <a:lstStyle/>
                    <a:p>
                      <a:pPr algn="l" fontAlgn="b">
                        <a:buNone/>
                      </a:pPr>
                      <a:r>
                        <a:rPr lang="en-GB" sz="1800" u="none" strike="noStrike" dirty="0">
                          <a:effectLst/>
                        </a:rPr>
                        <a:t>Hire Marquee AGM Sept 25</a:t>
                      </a:r>
                      <a:endParaRPr lang="en-GB" sz="1800" b="0" i="0" u="none" strike="noStrike" dirty="0">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hMerge="1">
                  <a:txBody>
                    <a:bodyPr/>
                    <a:lstStyle/>
                    <a:p>
                      <a:endParaRPr lang="en-GB"/>
                    </a:p>
                  </a:txBody>
                  <a:tcPr/>
                </a:tc>
                <a:extLst>
                  <a:ext uri="{0D108BD9-81ED-4DB2-BD59-A6C34878D82A}">
                    <a16:rowId xmlns:a16="http://schemas.microsoft.com/office/drawing/2014/main" val="1697555687"/>
                  </a:ext>
                </a:extLst>
              </a:tr>
              <a:tr h="590016">
                <a:tc>
                  <a:txBody>
                    <a:bodyPr/>
                    <a:lstStyle/>
                    <a:p>
                      <a:pPr algn="l" fontAlgn="b">
                        <a:buNone/>
                      </a:pPr>
                      <a:r>
                        <a:rPr lang="en-GB" sz="1800" u="none" strike="noStrike">
                          <a:effectLst/>
                        </a:rPr>
                        <a:t>Computer Costs</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a:txBody>
                    <a:bodyPr/>
                    <a:lstStyle/>
                    <a:p>
                      <a:pPr algn="r" fontAlgn="b">
                        <a:buNone/>
                      </a:pPr>
                      <a:r>
                        <a:rPr lang="en-GB" sz="1800" u="none" strike="noStrike" dirty="0">
                          <a:effectLst/>
                        </a:rPr>
                        <a:t>792</a:t>
                      </a:r>
                      <a:endParaRPr lang="en-GB" sz="1800" b="0" i="0" u="none" strike="noStrike" dirty="0">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gridSpan="2">
                  <a:txBody>
                    <a:bodyPr/>
                    <a:lstStyle/>
                    <a:p>
                      <a:pPr algn="l" fontAlgn="b">
                        <a:buNone/>
                      </a:pPr>
                      <a:r>
                        <a:rPr lang="en-GB" sz="1800" u="none" strike="noStrike" dirty="0">
                          <a:effectLst/>
                        </a:rPr>
                        <a:t>Office 365 and </a:t>
                      </a:r>
                      <a:r>
                        <a:rPr lang="en-GB" sz="1800" u="none" strike="noStrike" dirty="0" err="1">
                          <a:effectLst/>
                        </a:rPr>
                        <a:t>Quickbooks</a:t>
                      </a:r>
                      <a:endParaRPr lang="en-GB" sz="1800" b="0" i="0" u="none" strike="noStrike" dirty="0">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hMerge="1">
                  <a:txBody>
                    <a:bodyPr/>
                    <a:lstStyle/>
                    <a:p>
                      <a:endParaRPr lang="en-GB"/>
                    </a:p>
                  </a:txBody>
                  <a:tcPr/>
                </a:tc>
                <a:extLst>
                  <a:ext uri="{0D108BD9-81ED-4DB2-BD59-A6C34878D82A}">
                    <a16:rowId xmlns:a16="http://schemas.microsoft.com/office/drawing/2014/main" val="242716854"/>
                  </a:ext>
                </a:extLst>
              </a:tr>
              <a:tr h="317392">
                <a:tc>
                  <a:txBody>
                    <a:bodyPr/>
                    <a:lstStyle/>
                    <a:p>
                      <a:pPr algn="l" fontAlgn="b">
                        <a:buNone/>
                      </a:pPr>
                      <a:r>
                        <a:rPr lang="en-GB" sz="1800" u="none" strike="noStrike">
                          <a:effectLst/>
                        </a:rPr>
                        <a:t>Play Equipment</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a:txBody>
                    <a:bodyPr/>
                    <a:lstStyle/>
                    <a:p>
                      <a:pPr algn="r" fontAlgn="b">
                        <a:buNone/>
                      </a:pPr>
                      <a:r>
                        <a:rPr lang="en-GB" sz="1800" u="none" strike="noStrike">
                          <a:effectLst/>
                        </a:rPr>
                        <a:t>1,014</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gridSpan="2">
                  <a:txBody>
                    <a:bodyPr/>
                    <a:lstStyle/>
                    <a:p>
                      <a:pPr algn="l" fontAlgn="b">
                        <a:buNone/>
                      </a:pPr>
                      <a:r>
                        <a:rPr lang="en-GB" sz="1800" u="none" strike="noStrike">
                          <a:effectLst/>
                        </a:rPr>
                        <a:t>Play equipment for the Cabin Garden</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hMerge="1">
                  <a:txBody>
                    <a:bodyPr/>
                    <a:lstStyle/>
                    <a:p>
                      <a:endParaRPr lang="en-GB"/>
                    </a:p>
                  </a:txBody>
                  <a:tcPr/>
                </a:tc>
                <a:extLst>
                  <a:ext uri="{0D108BD9-81ED-4DB2-BD59-A6C34878D82A}">
                    <a16:rowId xmlns:a16="http://schemas.microsoft.com/office/drawing/2014/main" val="2682736849"/>
                  </a:ext>
                </a:extLst>
              </a:tr>
              <a:tr h="317392">
                <a:tc>
                  <a:txBody>
                    <a:bodyPr/>
                    <a:lstStyle/>
                    <a:p>
                      <a:pPr algn="l" fontAlgn="b">
                        <a:buNone/>
                      </a:pPr>
                      <a:r>
                        <a:rPr lang="en-GB" sz="1800" u="none" strike="noStrike">
                          <a:effectLst/>
                        </a:rPr>
                        <a:t>Office Equipment</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a:txBody>
                    <a:bodyPr/>
                    <a:lstStyle/>
                    <a:p>
                      <a:pPr algn="r" fontAlgn="b">
                        <a:buNone/>
                      </a:pPr>
                      <a:r>
                        <a:rPr lang="en-GB" sz="1800" u="none" strike="noStrike">
                          <a:effectLst/>
                        </a:rPr>
                        <a:t>360</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gridSpan="2">
                  <a:txBody>
                    <a:bodyPr/>
                    <a:lstStyle/>
                    <a:p>
                      <a:pPr algn="l" fontAlgn="b">
                        <a:buNone/>
                      </a:pPr>
                      <a:r>
                        <a:rPr lang="en-GB" sz="1800" u="none" strike="noStrike" dirty="0">
                          <a:effectLst/>
                        </a:rPr>
                        <a:t>table &amp; chairs</a:t>
                      </a:r>
                      <a:endParaRPr lang="en-GB" sz="1800" b="0" i="0" u="none" strike="noStrike" dirty="0">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hMerge="1">
                  <a:txBody>
                    <a:bodyPr/>
                    <a:lstStyle/>
                    <a:p>
                      <a:endParaRPr lang="en-GB"/>
                    </a:p>
                  </a:txBody>
                  <a:tcPr/>
                </a:tc>
                <a:extLst>
                  <a:ext uri="{0D108BD9-81ED-4DB2-BD59-A6C34878D82A}">
                    <a16:rowId xmlns:a16="http://schemas.microsoft.com/office/drawing/2014/main" val="1044910621"/>
                  </a:ext>
                </a:extLst>
              </a:tr>
              <a:tr h="627201">
                <a:tc>
                  <a:txBody>
                    <a:bodyPr/>
                    <a:lstStyle/>
                    <a:p>
                      <a:pPr algn="l" fontAlgn="b">
                        <a:buNone/>
                      </a:pPr>
                      <a:r>
                        <a:rPr lang="en-GB" sz="1800" u="none" strike="noStrike">
                          <a:effectLst/>
                        </a:rPr>
                        <a:t>Legal  &amp; Professional fees</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a:txBody>
                    <a:bodyPr/>
                    <a:lstStyle/>
                    <a:p>
                      <a:pPr algn="r" fontAlgn="b">
                        <a:buNone/>
                      </a:pPr>
                      <a:r>
                        <a:rPr lang="en-GB" sz="1800" u="none" strike="noStrike">
                          <a:effectLst/>
                        </a:rPr>
                        <a:t>10,187</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gridSpan="2">
                  <a:txBody>
                    <a:bodyPr/>
                    <a:lstStyle/>
                    <a:p>
                      <a:pPr algn="l" fontAlgn="b">
                        <a:buNone/>
                      </a:pPr>
                      <a:r>
                        <a:rPr lang="en-GB" sz="1800" u="none" strike="noStrike" dirty="0">
                          <a:effectLst/>
                        </a:rPr>
                        <a:t>Compliance Certificates Renters Reform Act, Framework Agreement Advice following Hodson Administration, </a:t>
                      </a:r>
                      <a:endParaRPr lang="en-GB" sz="1800" b="0" i="0" u="none" strike="noStrike" dirty="0">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hMerge="1">
                  <a:txBody>
                    <a:bodyPr/>
                    <a:lstStyle/>
                    <a:p>
                      <a:endParaRPr lang="en-GB"/>
                    </a:p>
                  </a:txBody>
                  <a:tcPr/>
                </a:tc>
                <a:extLst>
                  <a:ext uri="{0D108BD9-81ED-4DB2-BD59-A6C34878D82A}">
                    <a16:rowId xmlns:a16="http://schemas.microsoft.com/office/drawing/2014/main" val="3974506356"/>
                  </a:ext>
                </a:extLst>
              </a:tr>
              <a:tr h="627201">
                <a:tc>
                  <a:txBody>
                    <a:bodyPr/>
                    <a:lstStyle/>
                    <a:p>
                      <a:pPr algn="l" fontAlgn="b">
                        <a:buNone/>
                      </a:pPr>
                      <a:r>
                        <a:rPr lang="en-GB" sz="1800" u="none" strike="noStrike" dirty="0">
                          <a:effectLst/>
                        </a:rPr>
                        <a:t>Community Activities</a:t>
                      </a:r>
                      <a:endParaRPr lang="en-GB" sz="1800" b="0" i="0" u="none" strike="noStrike" dirty="0">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a:txBody>
                    <a:bodyPr/>
                    <a:lstStyle/>
                    <a:p>
                      <a:pPr algn="r" fontAlgn="b">
                        <a:buNone/>
                      </a:pPr>
                      <a:r>
                        <a:rPr lang="en-GB" sz="1800" u="none" strike="noStrike">
                          <a:effectLst/>
                        </a:rPr>
                        <a:t>2,936</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gridSpan="2">
                  <a:txBody>
                    <a:bodyPr/>
                    <a:lstStyle/>
                    <a:p>
                      <a:pPr algn="l" fontAlgn="b">
                        <a:buNone/>
                      </a:pPr>
                      <a:r>
                        <a:rPr lang="en-GB" sz="1800" u="none" strike="noStrike">
                          <a:effectLst/>
                        </a:rPr>
                        <a:t>Easter costs of eggs/printing. Christmas Trees  AGM expenses printing, replacement keys</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hMerge="1">
                  <a:txBody>
                    <a:bodyPr/>
                    <a:lstStyle/>
                    <a:p>
                      <a:endParaRPr lang="en-GB"/>
                    </a:p>
                  </a:txBody>
                  <a:tcPr/>
                </a:tc>
                <a:extLst>
                  <a:ext uri="{0D108BD9-81ED-4DB2-BD59-A6C34878D82A}">
                    <a16:rowId xmlns:a16="http://schemas.microsoft.com/office/drawing/2014/main" val="3925344957"/>
                  </a:ext>
                </a:extLst>
              </a:tr>
              <a:tr h="317392">
                <a:tc>
                  <a:txBody>
                    <a:bodyPr/>
                    <a:lstStyle/>
                    <a:p>
                      <a:pPr algn="l" fontAlgn="b">
                        <a:buNone/>
                      </a:pPr>
                      <a:r>
                        <a:rPr lang="en-GB" sz="1800" u="none" strike="noStrike">
                          <a:effectLst/>
                        </a:rPr>
                        <a:t>Other Professional Services</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a:txBody>
                    <a:bodyPr/>
                    <a:lstStyle/>
                    <a:p>
                      <a:pPr algn="r" fontAlgn="b">
                        <a:buNone/>
                      </a:pPr>
                      <a:r>
                        <a:rPr lang="en-GB" sz="1800" u="none" strike="noStrike">
                          <a:effectLst/>
                        </a:rPr>
                        <a:t>1,440</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gridSpan="2">
                  <a:txBody>
                    <a:bodyPr/>
                    <a:lstStyle/>
                    <a:p>
                      <a:pPr algn="l" fontAlgn="b">
                        <a:buNone/>
                      </a:pPr>
                      <a:r>
                        <a:rPr lang="en-GB" sz="1800" u="none" strike="noStrike">
                          <a:effectLst/>
                        </a:rPr>
                        <a:t>Clearance of reeds from Lakes SUD</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hMerge="1">
                  <a:txBody>
                    <a:bodyPr/>
                    <a:lstStyle/>
                    <a:p>
                      <a:endParaRPr lang="en-GB"/>
                    </a:p>
                  </a:txBody>
                  <a:tcPr/>
                </a:tc>
                <a:extLst>
                  <a:ext uri="{0D108BD9-81ED-4DB2-BD59-A6C34878D82A}">
                    <a16:rowId xmlns:a16="http://schemas.microsoft.com/office/drawing/2014/main" val="3990437996"/>
                  </a:ext>
                </a:extLst>
              </a:tr>
              <a:tr h="627201">
                <a:tc>
                  <a:txBody>
                    <a:bodyPr/>
                    <a:lstStyle/>
                    <a:p>
                      <a:pPr algn="l" fontAlgn="b">
                        <a:buNone/>
                      </a:pPr>
                      <a:r>
                        <a:rPr lang="en-GB" sz="1800" u="none" strike="noStrike">
                          <a:effectLst/>
                        </a:rPr>
                        <a:t>Service Agreement Staff Costs and other services</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a:txBody>
                    <a:bodyPr/>
                    <a:lstStyle/>
                    <a:p>
                      <a:pPr algn="r" fontAlgn="b">
                        <a:buNone/>
                      </a:pPr>
                      <a:r>
                        <a:rPr lang="en-GB" sz="1800" u="none" strike="noStrike">
                          <a:effectLst/>
                        </a:rPr>
                        <a:t>60,000</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gridSpan="2">
                  <a:txBody>
                    <a:bodyPr/>
                    <a:lstStyle/>
                    <a:p>
                      <a:pPr algn="l" fontAlgn="b">
                        <a:buNone/>
                      </a:pPr>
                      <a:r>
                        <a:rPr lang="en-GB" sz="1800" u="none" strike="noStrike">
                          <a:effectLst/>
                        </a:rPr>
                        <a:t>2 Pt time staff, HR &amp; IT support</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hMerge="1">
                  <a:txBody>
                    <a:bodyPr/>
                    <a:lstStyle/>
                    <a:p>
                      <a:endParaRPr lang="en-GB"/>
                    </a:p>
                  </a:txBody>
                  <a:tcPr/>
                </a:tc>
                <a:extLst>
                  <a:ext uri="{0D108BD9-81ED-4DB2-BD59-A6C34878D82A}">
                    <a16:rowId xmlns:a16="http://schemas.microsoft.com/office/drawing/2014/main" val="3254470147"/>
                  </a:ext>
                </a:extLst>
              </a:tr>
              <a:tr h="317392">
                <a:tc>
                  <a:txBody>
                    <a:bodyPr/>
                    <a:lstStyle/>
                    <a:p>
                      <a:pPr algn="l" fontAlgn="b">
                        <a:buNone/>
                      </a:pPr>
                      <a:r>
                        <a:rPr lang="en-GB" sz="1800" u="none" strike="noStrike">
                          <a:effectLst/>
                        </a:rPr>
                        <a:t>Website</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a:txBody>
                    <a:bodyPr/>
                    <a:lstStyle/>
                    <a:p>
                      <a:pPr algn="r" fontAlgn="b">
                        <a:buNone/>
                      </a:pPr>
                      <a:r>
                        <a:rPr lang="en-GB" sz="1800" u="none" strike="noStrike">
                          <a:effectLst/>
                        </a:rPr>
                        <a:t>257</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gridSpan="2">
                  <a:txBody>
                    <a:bodyPr/>
                    <a:lstStyle/>
                    <a:p>
                      <a:pPr algn="l" fontAlgn="b">
                        <a:buNone/>
                      </a:pPr>
                      <a:r>
                        <a:rPr lang="en-GB" sz="1800" u="none" strike="noStrike">
                          <a:effectLst/>
                        </a:rPr>
                        <a:t>Website Domain Renewal</a:t>
                      </a: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hMerge="1">
                  <a:txBody>
                    <a:bodyPr/>
                    <a:lstStyle/>
                    <a:p>
                      <a:endParaRPr lang="en-GB"/>
                    </a:p>
                  </a:txBody>
                  <a:tcPr/>
                </a:tc>
                <a:extLst>
                  <a:ext uri="{0D108BD9-81ED-4DB2-BD59-A6C34878D82A}">
                    <a16:rowId xmlns:a16="http://schemas.microsoft.com/office/drawing/2014/main" val="2477380941"/>
                  </a:ext>
                </a:extLst>
              </a:tr>
              <a:tr h="317392">
                <a:tc>
                  <a:txBody>
                    <a:bodyPr/>
                    <a:lstStyle/>
                    <a:p>
                      <a:pPr algn="l" fontAlgn="b">
                        <a:buNone/>
                      </a:pPr>
                      <a:endParaRPr lang="en-GB" sz="1800" b="0" i="0" u="none" strike="noStrike">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a:txBody>
                    <a:bodyPr/>
                    <a:lstStyle/>
                    <a:p>
                      <a:pPr algn="r" fontAlgn="b">
                        <a:buNone/>
                      </a:pPr>
                      <a:r>
                        <a:rPr lang="en-GB" sz="1800" b="1" u="none" strike="noStrike" dirty="0">
                          <a:effectLst/>
                        </a:rPr>
                        <a:t>79,808</a:t>
                      </a:r>
                      <a:endParaRPr lang="en-GB" sz="1800" b="1" i="0" u="none" strike="noStrike" dirty="0">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a:txBody>
                    <a:bodyPr/>
                    <a:lstStyle/>
                    <a:p>
                      <a:pPr algn="r" fontAlgn="b">
                        <a:buNone/>
                      </a:pPr>
                      <a:endParaRPr lang="en-GB" sz="1800" b="1" i="0" u="none" strike="noStrike" dirty="0">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tc>
                  <a:txBody>
                    <a:bodyPr/>
                    <a:lstStyle/>
                    <a:p>
                      <a:pPr algn="l" fontAlgn="b">
                        <a:buNone/>
                      </a:pPr>
                      <a:endParaRPr lang="en-GB" sz="1800" b="0" i="0" u="none" strike="noStrike" dirty="0">
                        <a:solidFill>
                          <a:srgbClr val="000000"/>
                        </a:solidFill>
                        <a:effectLst/>
                        <a:latin typeface="Calibri" panose="020F0502020204030204" pitchFamily="34" charset="0"/>
                      </a:endParaRPr>
                    </a:p>
                  </a:txBody>
                  <a:tcPr marL="6715" marR="6715" marT="6715" marB="0" anchor="b">
                    <a:solidFill>
                      <a:schemeClr val="accent1">
                        <a:tint val="20000"/>
                        <a:alpha val="93000"/>
                      </a:schemeClr>
                    </a:solidFill>
                  </a:tcPr>
                </a:tc>
                <a:extLst>
                  <a:ext uri="{0D108BD9-81ED-4DB2-BD59-A6C34878D82A}">
                    <a16:rowId xmlns:a16="http://schemas.microsoft.com/office/drawing/2014/main" val="4120037600"/>
                  </a:ext>
                </a:extLst>
              </a:tr>
            </a:tbl>
          </a:graphicData>
        </a:graphic>
      </p:graphicFrame>
    </p:spTree>
    <p:extLst>
      <p:ext uri="{BB962C8B-B14F-4D97-AF65-F5344CB8AC3E}">
        <p14:creationId xmlns:p14="http://schemas.microsoft.com/office/powerpoint/2010/main" val="3958932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82AFFF0-C2CA-F3D0-E396-844575624CD1}"/>
              </a:ext>
            </a:extLst>
          </p:cNvPr>
          <p:cNvGraphicFramePr>
            <a:graphicFrameLocks noGrp="1"/>
          </p:cNvGraphicFramePr>
          <p:nvPr>
            <p:ph idx="1"/>
            <p:extLst>
              <p:ext uri="{D42A27DB-BD31-4B8C-83A1-F6EECF244321}">
                <p14:modId xmlns:p14="http://schemas.microsoft.com/office/powerpoint/2010/main" val="4146437521"/>
              </p:ext>
            </p:extLst>
          </p:nvPr>
        </p:nvGraphicFramePr>
        <p:xfrm>
          <a:off x="676275" y="422027"/>
          <a:ext cx="10839450" cy="2917389"/>
        </p:xfrm>
        <a:graphic>
          <a:graphicData uri="http://schemas.openxmlformats.org/drawingml/2006/table">
            <a:tbl>
              <a:tblPr>
                <a:tableStyleId>{5C22544A-7EE6-4342-B048-85BDC9FD1C3A}</a:tableStyleId>
              </a:tblPr>
              <a:tblGrid>
                <a:gridCol w="4624578">
                  <a:extLst>
                    <a:ext uri="{9D8B030D-6E8A-4147-A177-3AD203B41FA5}">
                      <a16:colId xmlns:a16="http://schemas.microsoft.com/office/drawing/2014/main" val="2951100129"/>
                    </a:ext>
                  </a:extLst>
                </a:gridCol>
                <a:gridCol w="2084832">
                  <a:extLst>
                    <a:ext uri="{9D8B030D-6E8A-4147-A177-3AD203B41FA5}">
                      <a16:colId xmlns:a16="http://schemas.microsoft.com/office/drawing/2014/main" val="2253521592"/>
                    </a:ext>
                  </a:extLst>
                </a:gridCol>
                <a:gridCol w="1783080">
                  <a:extLst>
                    <a:ext uri="{9D8B030D-6E8A-4147-A177-3AD203B41FA5}">
                      <a16:colId xmlns:a16="http://schemas.microsoft.com/office/drawing/2014/main" val="3629591843"/>
                    </a:ext>
                  </a:extLst>
                </a:gridCol>
                <a:gridCol w="2346960">
                  <a:extLst>
                    <a:ext uri="{9D8B030D-6E8A-4147-A177-3AD203B41FA5}">
                      <a16:colId xmlns:a16="http://schemas.microsoft.com/office/drawing/2014/main" val="1150095810"/>
                    </a:ext>
                  </a:extLst>
                </a:gridCol>
              </a:tblGrid>
              <a:tr h="684808">
                <a:tc>
                  <a:txBody>
                    <a:bodyPr/>
                    <a:lstStyle/>
                    <a:p>
                      <a:pPr algn="l" fontAlgn="b">
                        <a:buNone/>
                      </a:pPr>
                      <a:r>
                        <a:rPr lang="en-GB" sz="2800" u="none" strike="noStrike" dirty="0">
                          <a:effectLst/>
                        </a:rPr>
                        <a:t>Reserves </a:t>
                      </a:r>
                      <a:endParaRPr lang="en-GB" sz="2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2800" u="none" strike="noStrike" dirty="0">
                          <a:effectLst/>
                        </a:rPr>
                        <a:t>Unrestricted £</a:t>
                      </a:r>
                      <a:endParaRPr lang="en-GB"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2800" u="none" strike="noStrike" dirty="0">
                          <a:effectLst/>
                        </a:rPr>
                        <a:t>Restricted £</a:t>
                      </a:r>
                      <a:endParaRPr lang="en-GB"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2800" u="none" strike="noStrike" dirty="0">
                          <a:effectLst/>
                        </a:rPr>
                        <a:t>Total</a:t>
                      </a:r>
                    </a:p>
                    <a:p>
                      <a:pPr algn="ctr" fontAlgn="b">
                        <a:buNone/>
                      </a:pPr>
                      <a:r>
                        <a:rPr lang="en-GB" sz="2800" u="none" strike="noStrike" dirty="0">
                          <a:effectLst/>
                        </a:rPr>
                        <a:t> £</a:t>
                      </a:r>
                      <a:endParaRPr lang="en-GB"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39626236"/>
                  </a:ext>
                </a:extLst>
              </a:tr>
              <a:tr h="684808">
                <a:tc>
                  <a:txBody>
                    <a:bodyPr/>
                    <a:lstStyle/>
                    <a:p>
                      <a:pPr algn="l" fontAlgn="b">
                        <a:buNone/>
                      </a:pPr>
                      <a:r>
                        <a:rPr lang="en-GB" sz="2800" u="none" strike="noStrike">
                          <a:effectLst/>
                        </a:rPr>
                        <a:t>B/f 1 April 2025</a:t>
                      </a:r>
                      <a:endParaRPr lang="en-GB"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en-GB" sz="2800" u="none" strike="noStrike">
                          <a:effectLst/>
                        </a:rPr>
                        <a:t>160,428</a:t>
                      </a:r>
                      <a:endParaRPr lang="en-GB"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en-GB" sz="2800" u="none" strike="noStrike">
                          <a:effectLst/>
                        </a:rPr>
                        <a:t>2,120</a:t>
                      </a:r>
                      <a:endParaRPr lang="en-GB"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en-GB" sz="2800" u="none" strike="noStrike">
                          <a:effectLst/>
                        </a:rPr>
                        <a:t>162,548</a:t>
                      </a:r>
                      <a:endParaRPr lang="en-GB" sz="2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89079235"/>
                  </a:ext>
                </a:extLst>
              </a:tr>
              <a:tr h="684808">
                <a:tc>
                  <a:txBody>
                    <a:bodyPr/>
                    <a:lstStyle/>
                    <a:p>
                      <a:pPr algn="l" fontAlgn="b">
                        <a:buNone/>
                      </a:pPr>
                      <a:r>
                        <a:rPr lang="en-GB" sz="2800" u="none" strike="noStrike">
                          <a:effectLst/>
                        </a:rPr>
                        <a:t>Deficit  2025/26</a:t>
                      </a:r>
                      <a:endParaRPr lang="en-GB"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en-GB" sz="2800" u="none" strike="noStrike">
                          <a:effectLst/>
                        </a:rPr>
                        <a:t>-29,966</a:t>
                      </a:r>
                      <a:endParaRPr lang="en-GB" sz="2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GB"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en-GB" sz="2800" u="none" strike="noStrike" dirty="0">
                          <a:effectLst/>
                        </a:rPr>
                        <a:t>-29,966</a:t>
                      </a:r>
                      <a:endParaRPr lang="en-GB"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66392119"/>
                  </a:ext>
                </a:extLst>
              </a:tr>
              <a:tr h="684808">
                <a:tc>
                  <a:txBody>
                    <a:bodyPr/>
                    <a:lstStyle/>
                    <a:p>
                      <a:pPr algn="l" fontAlgn="b">
                        <a:buNone/>
                      </a:pPr>
                      <a:r>
                        <a:rPr lang="en-GB" sz="2800" u="none" strike="noStrike">
                          <a:effectLst/>
                        </a:rPr>
                        <a:t>Balance 31 March 2026</a:t>
                      </a:r>
                      <a:endParaRPr lang="en-GB"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en-GB" sz="2800" u="none" strike="noStrike">
                          <a:effectLst/>
                        </a:rPr>
                        <a:t>130,462</a:t>
                      </a:r>
                      <a:endParaRPr lang="en-GB" sz="28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en-GB" sz="2800" u="none" strike="noStrike">
                          <a:effectLst/>
                        </a:rPr>
                        <a:t>2,120</a:t>
                      </a:r>
                      <a:endParaRPr lang="en-GB" sz="28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en-GB" sz="2800" u="none" strike="noStrike" dirty="0">
                          <a:effectLst/>
                        </a:rPr>
                        <a:t>132,582</a:t>
                      </a:r>
                      <a:endParaRPr lang="en-GB" sz="2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91681507"/>
                  </a:ext>
                </a:extLst>
              </a:tr>
            </a:tbl>
          </a:graphicData>
        </a:graphic>
      </p:graphicFrame>
      <p:sp>
        <p:nvSpPr>
          <p:cNvPr id="6" name="TextBox 5">
            <a:extLst>
              <a:ext uri="{FF2B5EF4-FFF2-40B4-BE49-F238E27FC236}">
                <a16:creationId xmlns:a16="http://schemas.microsoft.com/office/drawing/2014/main" id="{C93D1F83-A686-D594-43DA-56EB4FBE3C8C}"/>
              </a:ext>
            </a:extLst>
          </p:cNvPr>
          <p:cNvSpPr txBox="1"/>
          <p:nvPr/>
        </p:nvSpPr>
        <p:spPr>
          <a:xfrm>
            <a:off x="1709447" y="4169664"/>
            <a:ext cx="9253728" cy="1569660"/>
          </a:xfrm>
          <a:prstGeom prst="rect">
            <a:avLst/>
          </a:prstGeom>
          <a:noFill/>
        </p:spPr>
        <p:txBody>
          <a:bodyPr wrap="square" rtlCol="0">
            <a:spAutoFit/>
          </a:bodyPr>
          <a:lstStyle/>
          <a:p>
            <a:r>
              <a:rPr lang="en-GB" sz="3200" dirty="0"/>
              <a:t>Questions and Vote on Charity Accounts</a:t>
            </a:r>
          </a:p>
          <a:p>
            <a:r>
              <a:rPr lang="en-GB" sz="3200" dirty="0"/>
              <a:t>Vote is that the accounts reflect a true reflection of income and expenditure</a:t>
            </a:r>
          </a:p>
        </p:txBody>
      </p:sp>
    </p:spTree>
    <p:extLst>
      <p:ext uri="{BB962C8B-B14F-4D97-AF65-F5344CB8AC3E}">
        <p14:creationId xmlns:p14="http://schemas.microsoft.com/office/powerpoint/2010/main" val="2112623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B5885E0-E02E-DB05-53DE-B61A9933673F}"/>
              </a:ext>
            </a:extLst>
          </p:cNvPr>
          <p:cNvSpPr>
            <a:spLocks noGrp="1"/>
          </p:cNvSpPr>
          <p:nvPr>
            <p:ph type="title"/>
          </p:nvPr>
        </p:nvSpPr>
        <p:spPr>
          <a:xfrm>
            <a:off x="838200" y="365125"/>
            <a:ext cx="10515600" cy="1325563"/>
          </a:xfrm>
        </p:spPr>
        <p:txBody>
          <a:bodyPr/>
          <a:lstStyle/>
          <a:p>
            <a:r>
              <a:rPr lang="en-GB" dirty="0"/>
              <a:t>Appointment of Independent Examiner</a:t>
            </a:r>
          </a:p>
        </p:txBody>
      </p:sp>
      <p:sp>
        <p:nvSpPr>
          <p:cNvPr id="5" name="Content Placeholder 2">
            <a:extLst>
              <a:ext uri="{FF2B5EF4-FFF2-40B4-BE49-F238E27FC236}">
                <a16:creationId xmlns:a16="http://schemas.microsoft.com/office/drawing/2014/main" id="{D0237757-D143-CC25-F5DB-6EC2A8BF3B50}"/>
              </a:ext>
            </a:extLst>
          </p:cNvPr>
          <p:cNvSpPr>
            <a:spLocks noGrp="1"/>
          </p:cNvSpPr>
          <p:nvPr>
            <p:ph idx="1"/>
          </p:nvPr>
        </p:nvSpPr>
        <p:spPr>
          <a:xfrm>
            <a:off x="838200" y="1825625"/>
            <a:ext cx="10515600" cy="2481199"/>
          </a:xfrm>
        </p:spPr>
        <p:txBody>
          <a:bodyPr/>
          <a:lstStyle/>
          <a:p>
            <a:pPr marL="0" indent="0">
              <a:buNone/>
            </a:pPr>
            <a:r>
              <a:rPr lang="en-GB" dirty="0"/>
              <a:t>Mc Cade Ford William</a:t>
            </a:r>
          </a:p>
          <a:p>
            <a:r>
              <a:rPr lang="en-GB" dirty="0"/>
              <a:t>Independent examiners remuneration - examination and accountancy fee </a:t>
            </a:r>
          </a:p>
          <a:p>
            <a:pPr marL="0" indent="0">
              <a:buNone/>
            </a:pPr>
            <a:r>
              <a:rPr lang="en-GB" dirty="0"/>
              <a:t>2026 : £1,907 </a:t>
            </a:r>
          </a:p>
          <a:p>
            <a:pPr marL="0" indent="0">
              <a:buNone/>
            </a:pPr>
            <a:r>
              <a:rPr lang="en-GB" dirty="0"/>
              <a:t>2025 : £1,672</a:t>
            </a:r>
          </a:p>
        </p:txBody>
      </p:sp>
      <p:sp>
        <p:nvSpPr>
          <p:cNvPr id="7" name="TextBox 6">
            <a:extLst>
              <a:ext uri="{FF2B5EF4-FFF2-40B4-BE49-F238E27FC236}">
                <a16:creationId xmlns:a16="http://schemas.microsoft.com/office/drawing/2014/main" id="{1C5833B3-2D97-BEF8-EA68-31CE045A29EF}"/>
              </a:ext>
            </a:extLst>
          </p:cNvPr>
          <p:cNvSpPr txBox="1"/>
          <p:nvPr/>
        </p:nvSpPr>
        <p:spPr>
          <a:xfrm>
            <a:off x="1371600" y="4864608"/>
            <a:ext cx="7379208" cy="523220"/>
          </a:xfrm>
          <a:prstGeom prst="rect">
            <a:avLst/>
          </a:prstGeom>
          <a:noFill/>
        </p:spPr>
        <p:txBody>
          <a:bodyPr wrap="square" rtlCol="0">
            <a:spAutoFit/>
          </a:bodyPr>
          <a:lstStyle/>
          <a:p>
            <a:r>
              <a:rPr lang="en-GB" sz="2800" b="1" dirty="0"/>
              <a:t>Vote to approve re-appointment for 2027</a:t>
            </a:r>
          </a:p>
        </p:txBody>
      </p:sp>
    </p:spTree>
    <p:extLst>
      <p:ext uri="{BB962C8B-B14F-4D97-AF65-F5344CB8AC3E}">
        <p14:creationId xmlns:p14="http://schemas.microsoft.com/office/powerpoint/2010/main" val="1199911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6A76174-3A47-5F3B-C75F-AFB59AE078D5}"/>
              </a:ext>
            </a:extLst>
          </p:cNvPr>
          <p:cNvSpPr>
            <a:spLocks noGrp="1"/>
          </p:cNvSpPr>
          <p:nvPr>
            <p:ph type="title"/>
          </p:nvPr>
        </p:nvSpPr>
        <p:spPr>
          <a:xfrm>
            <a:off x="611188" y="342900"/>
            <a:ext cx="3932237" cy="1069975"/>
          </a:xfrm>
        </p:spPr>
        <p:txBody>
          <a:bodyPr>
            <a:normAutofit fontScale="90000"/>
          </a:bodyPr>
          <a:lstStyle/>
          <a:p>
            <a:r>
              <a:rPr lang="en-GB" dirty="0"/>
              <a:t>Trust Account – RCD funds</a:t>
            </a:r>
          </a:p>
        </p:txBody>
      </p:sp>
      <p:sp>
        <p:nvSpPr>
          <p:cNvPr id="5" name="Content Placeholder 2">
            <a:extLst>
              <a:ext uri="{FF2B5EF4-FFF2-40B4-BE49-F238E27FC236}">
                <a16:creationId xmlns:a16="http://schemas.microsoft.com/office/drawing/2014/main" id="{FEB3E1F6-D2E8-7FBF-E32C-FA96E04BDD61}"/>
              </a:ext>
            </a:extLst>
          </p:cNvPr>
          <p:cNvSpPr txBox="1">
            <a:spLocks/>
          </p:cNvSpPr>
          <p:nvPr/>
        </p:nvSpPr>
        <p:spPr>
          <a:xfrm>
            <a:off x="374905" y="1517649"/>
            <a:ext cx="4315968" cy="4252215"/>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The original amount for Rent Charge Deed 1 was set in the S106 Business Plan in 2017.</a:t>
            </a:r>
          </a:p>
          <a:p>
            <a:r>
              <a:rPr lang="en-GB" dirty="0"/>
              <a:t>It is a site wide charge.</a:t>
            </a:r>
          </a:p>
          <a:p>
            <a:r>
              <a:rPr lang="en-GB" dirty="0"/>
              <a:t>It came into effect in 2019 on the first occupations.</a:t>
            </a:r>
          </a:p>
          <a:p>
            <a:r>
              <a:rPr lang="en-GB" dirty="0"/>
              <a:t>RCD charges are increased from their based line by January RPI each year and are capped at this amount.</a:t>
            </a:r>
          </a:p>
          <a:p>
            <a:r>
              <a:rPr lang="en-GB" dirty="0"/>
              <a:t>From 2023/24 residents have been charged under the cap.</a:t>
            </a:r>
          </a:p>
          <a:p>
            <a:r>
              <a:rPr lang="en-GB" dirty="0"/>
              <a:t>The rent charge monies are held in a ring fenced fund. </a:t>
            </a:r>
          </a:p>
          <a:p>
            <a:r>
              <a:rPr lang="en-GB" dirty="0"/>
              <a:t>This funding can only be used for the purposes defined on the Rent Charge Deeds and only within the area of the plan.</a:t>
            </a:r>
          </a:p>
        </p:txBody>
      </p:sp>
      <p:graphicFrame>
        <p:nvGraphicFramePr>
          <p:cNvPr id="6" name="Picture Placeholder 5">
            <a:extLst>
              <a:ext uri="{FF2B5EF4-FFF2-40B4-BE49-F238E27FC236}">
                <a16:creationId xmlns:a16="http://schemas.microsoft.com/office/drawing/2014/main" id="{60C60DC6-535F-3458-9993-74A70EE412DC}"/>
              </a:ext>
            </a:extLst>
          </p:cNvPr>
          <p:cNvGraphicFramePr>
            <a:graphicFrameLocks/>
          </p:cNvGraphicFramePr>
          <p:nvPr>
            <p:extLst>
              <p:ext uri="{D42A27DB-BD31-4B8C-83A1-F6EECF244321}">
                <p14:modId xmlns:p14="http://schemas.microsoft.com/office/powerpoint/2010/main" val="3653982390"/>
              </p:ext>
            </p:extLst>
          </p:nvPr>
        </p:nvGraphicFramePr>
        <p:xfrm>
          <a:off x="4772025" y="987425"/>
          <a:ext cx="6583363" cy="48736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76941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45B8E3-BF82-FC33-2FF0-12E1B371B591}"/>
              </a:ext>
            </a:extLst>
          </p:cNvPr>
          <p:cNvPicPr>
            <a:picLocks noChangeAspect="1"/>
          </p:cNvPicPr>
          <p:nvPr/>
        </p:nvPicPr>
        <p:blipFill>
          <a:blip r:embed="rId2"/>
          <a:stretch>
            <a:fillRect/>
          </a:stretch>
        </p:blipFill>
        <p:spPr>
          <a:xfrm>
            <a:off x="990600" y="484632"/>
            <a:ext cx="8985504" cy="6373368"/>
          </a:xfrm>
          <a:prstGeom prst="rect">
            <a:avLst/>
          </a:prstGeom>
        </p:spPr>
      </p:pic>
      <p:sp>
        <p:nvSpPr>
          <p:cNvPr id="9" name="Content Placeholder 2">
            <a:extLst>
              <a:ext uri="{FF2B5EF4-FFF2-40B4-BE49-F238E27FC236}">
                <a16:creationId xmlns:a16="http://schemas.microsoft.com/office/drawing/2014/main" id="{191188EC-7627-B19A-820C-FFD7D6772ADE}"/>
              </a:ext>
            </a:extLst>
          </p:cNvPr>
          <p:cNvSpPr>
            <a:spLocks noGrp="1"/>
          </p:cNvSpPr>
          <p:nvPr>
            <p:ph idx="1"/>
          </p:nvPr>
        </p:nvSpPr>
        <p:spPr>
          <a:xfrm>
            <a:off x="838200" y="612648"/>
            <a:ext cx="10515600" cy="6135624"/>
          </a:xfrm>
        </p:spPr>
        <p:txBody>
          <a:bodyPr/>
          <a:lstStyle/>
          <a:p>
            <a:pPr marL="0" indent="0">
              <a:buNone/>
            </a:pPr>
            <a:r>
              <a:rPr lang="en-GB" dirty="0"/>
              <a:t>Trust account I&amp;E Year end 31 March 2026</a:t>
            </a:r>
          </a:p>
        </p:txBody>
      </p:sp>
    </p:spTree>
    <p:extLst>
      <p:ext uri="{BB962C8B-B14F-4D97-AF65-F5344CB8AC3E}">
        <p14:creationId xmlns:p14="http://schemas.microsoft.com/office/powerpoint/2010/main" val="6036795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E07D31B2-137A-9643-AA39-786884CDA3B7}"/>
              </a:ext>
            </a:extLst>
          </p:cNvPr>
          <p:cNvSpPr>
            <a:spLocks noGrp="1"/>
          </p:cNvSpPr>
          <p:nvPr>
            <p:ph type="title"/>
          </p:nvPr>
        </p:nvSpPr>
        <p:spPr>
          <a:xfrm>
            <a:off x="838200" y="365125"/>
            <a:ext cx="10515600" cy="1637411"/>
          </a:xfrm>
        </p:spPr>
        <p:txBody>
          <a:bodyPr>
            <a:normAutofit fontScale="90000"/>
          </a:bodyPr>
          <a:lstStyle/>
          <a:p>
            <a:r>
              <a:rPr lang="en-GB" dirty="0"/>
              <a:t>Trust Account Expenditure as a Graph</a:t>
            </a:r>
            <a:br>
              <a:rPr lang="en-GB" dirty="0"/>
            </a:br>
            <a:br>
              <a:rPr lang="en-GB" dirty="0"/>
            </a:br>
            <a:endParaRPr lang="en-GB" dirty="0"/>
          </a:p>
        </p:txBody>
      </p:sp>
      <p:graphicFrame>
        <p:nvGraphicFramePr>
          <p:cNvPr id="6" name="Chart 5">
            <a:extLst>
              <a:ext uri="{FF2B5EF4-FFF2-40B4-BE49-F238E27FC236}">
                <a16:creationId xmlns:a16="http://schemas.microsoft.com/office/drawing/2014/main" id="{9B0BAE94-3AE8-910C-B74A-3B9EE6546C0D}"/>
              </a:ext>
            </a:extLst>
          </p:cNvPr>
          <p:cNvGraphicFramePr>
            <a:graphicFrameLocks/>
          </p:cNvGraphicFramePr>
          <p:nvPr/>
        </p:nvGraphicFramePr>
        <p:xfrm>
          <a:off x="697448" y="1390934"/>
          <a:ext cx="10797104" cy="40761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8730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B9789E-55B4-F6D8-7304-E3A1B711D8E2}"/>
              </a:ext>
            </a:extLst>
          </p:cNvPr>
          <p:cNvPicPr>
            <a:picLocks noChangeAspect="1"/>
          </p:cNvPicPr>
          <p:nvPr/>
        </p:nvPicPr>
        <p:blipFill>
          <a:blip r:embed="rId2"/>
          <a:stretch>
            <a:fillRect/>
          </a:stretch>
        </p:blipFill>
        <p:spPr>
          <a:xfrm>
            <a:off x="4216526" y="314325"/>
            <a:ext cx="7804024" cy="6076950"/>
          </a:xfrm>
          <a:prstGeom prst="rect">
            <a:avLst/>
          </a:prstGeom>
        </p:spPr>
      </p:pic>
      <p:sp>
        <p:nvSpPr>
          <p:cNvPr id="9" name="Arrow: Pentagon 8">
            <a:extLst>
              <a:ext uri="{FF2B5EF4-FFF2-40B4-BE49-F238E27FC236}">
                <a16:creationId xmlns:a16="http://schemas.microsoft.com/office/drawing/2014/main" id="{F5E360B2-46D7-382A-4D78-EB64C5F7141C}"/>
              </a:ext>
            </a:extLst>
          </p:cNvPr>
          <p:cNvSpPr/>
          <p:nvPr/>
        </p:nvSpPr>
        <p:spPr>
          <a:xfrm>
            <a:off x="171450" y="1678272"/>
            <a:ext cx="3898232" cy="2993813"/>
          </a:xfrm>
          <a:prstGeom prst="homePlat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8" name="Title 1">
            <a:extLst>
              <a:ext uri="{FF2B5EF4-FFF2-40B4-BE49-F238E27FC236}">
                <a16:creationId xmlns:a16="http://schemas.microsoft.com/office/drawing/2014/main" id="{37552E02-5D28-298A-A0FC-240A12011F8D}"/>
              </a:ext>
            </a:extLst>
          </p:cNvPr>
          <p:cNvSpPr>
            <a:spLocks noGrp="1"/>
          </p:cNvSpPr>
          <p:nvPr>
            <p:ph type="title"/>
          </p:nvPr>
        </p:nvSpPr>
        <p:spPr>
          <a:xfrm>
            <a:off x="375987" y="1889517"/>
            <a:ext cx="2457450" cy="2547257"/>
          </a:xfrm>
          <a:noFill/>
        </p:spPr>
        <p:txBody>
          <a:bodyPr anchor="ctr">
            <a:normAutofit/>
          </a:bodyPr>
          <a:lstStyle/>
          <a:p>
            <a:pPr algn="ctr"/>
            <a:r>
              <a:rPr lang="en-GB" sz="3600" dirty="0">
                <a:solidFill>
                  <a:srgbClr val="FFFFFF"/>
                </a:solidFill>
              </a:rPr>
              <a:t>Final Accounts Compared to Budgeted</a:t>
            </a:r>
          </a:p>
        </p:txBody>
      </p:sp>
    </p:spTree>
    <p:extLst>
      <p:ext uri="{BB962C8B-B14F-4D97-AF65-F5344CB8AC3E}">
        <p14:creationId xmlns:p14="http://schemas.microsoft.com/office/powerpoint/2010/main" val="789876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B9F65F8-0610-DA08-D4D2-897DD7020E56}"/>
              </a:ext>
            </a:extLst>
          </p:cNvPr>
          <p:cNvSpPr>
            <a:spLocks noGrp="1"/>
          </p:cNvSpPr>
          <p:nvPr>
            <p:ph type="title"/>
          </p:nvPr>
        </p:nvSpPr>
        <p:spPr>
          <a:xfrm>
            <a:off x="838200" y="365125"/>
            <a:ext cx="10515600" cy="1079627"/>
          </a:xfrm>
        </p:spPr>
        <p:txBody>
          <a:bodyPr/>
          <a:lstStyle/>
          <a:p>
            <a:r>
              <a:rPr lang="en-GB" dirty="0"/>
              <a:t>ABC Services Contract</a:t>
            </a:r>
          </a:p>
        </p:txBody>
      </p:sp>
      <p:sp>
        <p:nvSpPr>
          <p:cNvPr id="6" name="TextBox 5">
            <a:extLst>
              <a:ext uri="{FF2B5EF4-FFF2-40B4-BE49-F238E27FC236}">
                <a16:creationId xmlns:a16="http://schemas.microsoft.com/office/drawing/2014/main" id="{27DD8149-B99D-7384-CC59-856E07EC6120}"/>
              </a:ext>
            </a:extLst>
          </p:cNvPr>
          <p:cNvSpPr txBox="1"/>
          <p:nvPr/>
        </p:nvSpPr>
        <p:spPr>
          <a:xfrm>
            <a:off x="932689" y="1591056"/>
            <a:ext cx="10775402" cy="4545027"/>
          </a:xfrm>
          <a:prstGeom prst="rect">
            <a:avLst/>
          </a:prstGeom>
          <a:noFill/>
        </p:spPr>
        <p:txBody>
          <a:bodyPr wrap="square" rtlCol="0">
            <a:spAutoFit/>
          </a:bodyPr>
          <a:lstStyle/>
          <a:p>
            <a:pPr marL="342900" lvl="0" indent="-342900">
              <a:lnSpc>
                <a:spcPct val="115000"/>
              </a:lnSpc>
              <a:spcAft>
                <a:spcPts val="800"/>
              </a:spcAft>
              <a:buFont typeface="Symbol" panose="05050102010706020507" pitchFamily="18" charset="2"/>
              <a:buChar char=""/>
            </a:pPr>
            <a:r>
              <a:rPr lang="en-GB" sz="2800" kern="100" dirty="0">
                <a:effectLst/>
                <a:latin typeface="Aptos" panose="020B0004020202020204" pitchFamily="34" charset="0"/>
                <a:ea typeface="Times New Roman" panose="02020603050405020304" pitchFamily="18" charset="0"/>
                <a:cs typeface="Times New Roman" panose="02020603050405020304" pitchFamily="18" charset="0"/>
              </a:rPr>
              <a:t>34 hours of staff time, includes all salary oncosts (training, pension, insurances)</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en-GB" sz="2800" kern="100" dirty="0">
                <a:effectLst/>
                <a:latin typeface="Aptos" panose="020B0004020202020204" pitchFamily="34" charset="0"/>
                <a:ea typeface="Times New Roman" panose="02020603050405020304" pitchFamily="18" charset="0"/>
                <a:cs typeface="Times New Roman" panose="02020603050405020304" pitchFamily="18" charset="0"/>
              </a:rPr>
              <a:t>Office accommodation &amp; stationery </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en-GB" sz="2800" kern="100" dirty="0">
                <a:effectLst/>
                <a:latin typeface="Aptos" panose="020B0004020202020204" pitchFamily="34" charset="0"/>
                <a:ea typeface="Times New Roman" panose="02020603050405020304" pitchFamily="18" charset="0"/>
                <a:cs typeface="Times New Roman" panose="02020603050405020304" pitchFamily="18" charset="0"/>
              </a:rPr>
              <a:t>Printing costs</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en-GB" sz="2800" kern="100" dirty="0">
                <a:effectLst/>
                <a:latin typeface="Aptos" panose="020B0004020202020204" pitchFamily="34" charset="0"/>
                <a:ea typeface="Times New Roman" panose="02020603050405020304" pitchFamily="18" charset="0"/>
                <a:cs typeface="Times New Roman" panose="02020603050405020304" pitchFamily="18" charset="0"/>
              </a:rPr>
              <a:t>IT equipment and software licences (Microsoft)</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en-GB" sz="2800" kern="100" dirty="0">
                <a:effectLst/>
                <a:latin typeface="Aptos" panose="020B0004020202020204" pitchFamily="34" charset="0"/>
                <a:ea typeface="Times New Roman" panose="02020603050405020304" pitchFamily="18" charset="0"/>
                <a:cs typeface="Times New Roman" panose="02020603050405020304" pitchFamily="18" charset="0"/>
              </a:rPr>
              <a:t>Access to specialist advice; communications/graphic designers/insurance/H&amp;S/HR/data protection</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en-GB" sz="2800" kern="100" dirty="0">
                <a:effectLst/>
                <a:latin typeface="Aptos" panose="020B0004020202020204" pitchFamily="34" charset="0"/>
                <a:ea typeface="Times New Roman" panose="02020603050405020304" pitchFamily="18" charset="0"/>
                <a:cs typeface="Times New Roman" panose="02020603050405020304" pitchFamily="18" charset="0"/>
              </a:rPr>
              <a:t>Postage</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25116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FA66AFB-DB92-8777-203C-C33EFD1F4790}"/>
              </a:ext>
            </a:extLst>
          </p:cNvPr>
          <p:cNvSpPr>
            <a:spLocks noGrp="1"/>
          </p:cNvSpPr>
          <p:nvPr>
            <p:ph type="title"/>
          </p:nvPr>
        </p:nvSpPr>
        <p:spPr>
          <a:xfrm>
            <a:off x="838200" y="365125"/>
            <a:ext cx="10515600" cy="1325563"/>
          </a:xfrm>
        </p:spPr>
        <p:txBody>
          <a:bodyPr/>
          <a:lstStyle/>
          <a:p>
            <a:r>
              <a:rPr lang="en-GB" dirty="0"/>
              <a:t>BMUK Contract: Joshua Edgar</a:t>
            </a:r>
          </a:p>
        </p:txBody>
      </p:sp>
      <p:sp>
        <p:nvSpPr>
          <p:cNvPr id="5" name="Content Placeholder 6">
            <a:extLst>
              <a:ext uri="{FF2B5EF4-FFF2-40B4-BE49-F238E27FC236}">
                <a16:creationId xmlns:a16="http://schemas.microsoft.com/office/drawing/2014/main" id="{0F232FB5-8782-BE31-85D9-A55EE47FB4E9}"/>
              </a:ext>
            </a:extLst>
          </p:cNvPr>
          <p:cNvSpPr>
            <a:spLocks noGrp="1"/>
          </p:cNvSpPr>
          <p:nvPr>
            <p:ph idx="1"/>
          </p:nvPr>
        </p:nvSpPr>
        <p:spPr>
          <a:xfrm>
            <a:off x="838200" y="1417320"/>
            <a:ext cx="10515600" cy="4928616"/>
          </a:xfrm>
        </p:spPr>
        <p:txBody>
          <a:bodyPr>
            <a:normAutofit lnSpcReduction="10000"/>
          </a:bodyPr>
          <a:lstStyle/>
          <a:p>
            <a:pPr lvl="0"/>
            <a:r>
              <a:rPr lang="en-GB" dirty="0"/>
              <a:t>An appointed full-time Senior Property Manager (site surveys/report monitoring/contractor procurement). </a:t>
            </a:r>
          </a:p>
          <a:p>
            <a:r>
              <a:rPr lang="en-GB" dirty="0"/>
              <a:t>Competently certified MTPI (Member of the Property Institute) &amp; RICS (Associate of the Royal Institute of Chartered Surveyors).</a:t>
            </a:r>
          </a:p>
          <a:p>
            <a:pPr lvl="0"/>
            <a:r>
              <a:rPr lang="en-GB" dirty="0"/>
              <a:t>Access to specialist advice; H&amp;S (site)/enforcement, land handovers</a:t>
            </a:r>
          </a:p>
          <a:p>
            <a:pPr lvl="0"/>
            <a:r>
              <a:rPr lang="en-GB" dirty="0"/>
              <a:t>24/7 fault reporting/tracking system</a:t>
            </a:r>
          </a:p>
          <a:p>
            <a:pPr lvl="0"/>
            <a:r>
              <a:rPr lang="en-GB" dirty="0"/>
              <a:t>Out of hours emergency contact telephone number</a:t>
            </a:r>
          </a:p>
          <a:p>
            <a:pPr lvl="0"/>
            <a:r>
              <a:rPr lang="en-GB" dirty="0"/>
              <a:t>Accounts team &amp; system; setting up accounts/billing/debt collection</a:t>
            </a:r>
          </a:p>
          <a:p>
            <a:pPr lvl="0"/>
            <a:r>
              <a:rPr lang="en-GB" dirty="0"/>
              <a:t>Staffing resilience, an accounts team works on CG, not an individual, other property managers have knowledge of CG in Joshua Edgar’s absence</a:t>
            </a:r>
          </a:p>
          <a:p>
            <a:endParaRPr lang="en-GB" dirty="0"/>
          </a:p>
        </p:txBody>
      </p:sp>
    </p:spTree>
    <p:extLst>
      <p:ext uri="{BB962C8B-B14F-4D97-AF65-F5344CB8AC3E}">
        <p14:creationId xmlns:p14="http://schemas.microsoft.com/office/powerpoint/2010/main" val="1579501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5A87A8-8F60-95BB-E1B9-E545B6010644}"/>
              </a:ext>
            </a:extLst>
          </p:cNvPr>
          <p:cNvSpPr>
            <a:spLocks noGrp="1"/>
          </p:cNvSpPr>
          <p:nvPr>
            <p:ph type="title"/>
          </p:nvPr>
        </p:nvSpPr>
        <p:spPr>
          <a:xfrm>
            <a:off x="838200" y="365125"/>
            <a:ext cx="10515600" cy="1325563"/>
          </a:xfrm>
        </p:spPr>
        <p:txBody>
          <a:bodyPr/>
          <a:lstStyle/>
          <a:p>
            <a:r>
              <a:rPr lang="en-GB" dirty="0"/>
              <a:t>Trust Fund Reserve 31 March 2026</a:t>
            </a:r>
          </a:p>
        </p:txBody>
      </p:sp>
      <p:pic>
        <p:nvPicPr>
          <p:cNvPr id="6" name="Picture 5">
            <a:extLst>
              <a:ext uri="{FF2B5EF4-FFF2-40B4-BE49-F238E27FC236}">
                <a16:creationId xmlns:a16="http://schemas.microsoft.com/office/drawing/2014/main" id="{40442F44-7583-96FD-A698-6D2D3786ED2C}"/>
              </a:ext>
            </a:extLst>
          </p:cNvPr>
          <p:cNvPicPr>
            <a:picLocks noChangeAspect="1"/>
          </p:cNvPicPr>
          <p:nvPr/>
        </p:nvPicPr>
        <p:blipFill>
          <a:blip r:embed="rId2"/>
          <a:stretch>
            <a:fillRect/>
          </a:stretch>
        </p:blipFill>
        <p:spPr>
          <a:xfrm>
            <a:off x="1238250" y="1518971"/>
            <a:ext cx="9620249" cy="4815154"/>
          </a:xfrm>
          <a:prstGeom prst="rect">
            <a:avLst/>
          </a:prstGeom>
        </p:spPr>
      </p:pic>
    </p:spTree>
    <p:extLst>
      <p:ext uri="{BB962C8B-B14F-4D97-AF65-F5344CB8AC3E}">
        <p14:creationId xmlns:p14="http://schemas.microsoft.com/office/powerpoint/2010/main" val="2511373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AD55DD6E-BD96-8D17-0FE9-66F0B4C7520B}"/>
              </a:ext>
            </a:extLst>
          </p:cNvPr>
          <p:cNvSpPr>
            <a:spLocks noGrp="1"/>
          </p:cNvSpPr>
          <p:nvPr>
            <p:ph type="title"/>
          </p:nvPr>
        </p:nvSpPr>
        <p:spPr>
          <a:xfrm>
            <a:off x="838200" y="952500"/>
            <a:ext cx="10515600" cy="180975"/>
          </a:xfrm>
        </p:spPr>
        <p:txBody>
          <a:bodyPr>
            <a:normAutofit fontScale="90000"/>
          </a:bodyPr>
          <a:lstStyle/>
          <a:p>
            <a:r>
              <a:rPr lang="en-GB" dirty="0"/>
              <a:t>Budget 2026/27</a:t>
            </a:r>
            <a:br>
              <a:rPr lang="en-GB" dirty="0"/>
            </a:br>
            <a:endParaRPr lang="en-GB" dirty="0"/>
          </a:p>
        </p:txBody>
      </p:sp>
      <p:graphicFrame>
        <p:nvGraphicFramePr>
          <p:cNvPr id="5" name="Content Placeholder 3">
            <a:extLst>
              <a:ext uri="{FF2B5EF4-FFF2-40B4-BE49-F238E27FC236}">
                <a16:creationId xmlns:a16="http://schemas.microsoft.com/office/drawing/2014/main" id="{91F88389-2447-4D77-7F11-6C6595E28B96}"/>
              </a:ext>
            </a:extLst>
          </p:cNvPr>
          <p:cNvGraphicFramePr>
            <a:graphicFrameLocks noGrp="1"/>
          </p:cNvGraphicFramePr>
          <p:nvPr>
            <p:ph idx="1"/>
            <p:extLst>
              <p:ext uri="{D42A27DB-BD31-4B8C-83A1-F6EECF244321}">
                <p14:modId xmlns:p14="http://schemas.microsoft.com/office/powerpoint/2010/main" val="75573284"/>
              </p:ext>
            </p:extLst>
          </p:nvPr>
        </p:nvGraphicFramePr>
        <p:xfrm>
          <a:off x="952660" y="1133475"/>
          <a:ext cx="8924544" cy="5043480"/>
        </p:xfrm>
        <a:graphic>
          <a:graphicData uri="http://schemas.openxmlformats.org/drawingml/2006/table">
            <a:tbl>
              <a:tblPr/>
              <a:tblGrid>
                <a:gridCol w="4137575">
                  <a:extLst>
                    <a:ext uri="{9D8B030D-6E8A-4147-A177-3AD203B41FA5}">
                      <a16:colId xmlns:a16="http://schemas.microsoft.com/office/drawing/2014/main" val="1065760398"/>
                    </a:ext>
                  </a:extLst>
                </a:gridCol>
                <a:gridCol w="1168910">
                  <a:extLst>
                    <a:ext uri="{9D8B030D-6E8A-4147-A177-3AD203B41FA5}">
                      <a16:colId xmlns:a16="http://schemas.microsoft.com/office/drawing/2014/main" val="4000654325"/>
                    </a:ext>
                  </a:extLst>
                </a:gridCol>
                <a:gridCol w="3618059">
                  <a:extLst>
                    <a:ext uri="{9D8B030D-6E8A-4147-A177-3AD203B41FA5}">
                      <a16:colId xmlns:a16="http://schemas.microsoft.com/office/drawing/2014/main" val="1515754172"/>
                    </a:ext>
                  </a:extLst>
                </a:gridCol>
              </a:tblGrid>
              <a:tr h="193980">
                <a:tc>
                  <a:txBody>
                    <a:bodyPr/>
                    <a:lstStyle/>
                    <a:p>
                      <a:pPr algn="l" fontAlgn="b">
                        <a:buNone/>
                      </a:pPr>
                      <a:r>
                        <a:rPr lang="en-GB" sz="1000" b="1" i="0" u="none" strike="noStrike">
                          <a:solidFill>
                            <a:srgbClr val="000000"/>
                          </a:solidFill>
                          <a:effectLst/>
                          <a:latin typeface="Aptos Narrow" panose="020B0004020202020204" pitchFamily="34" charset="0"/>
                        </a:rPr>
                        <a:t>RCD 1 Budget 2026/2027</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79141106"/>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2026/27</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365672"/>
                  </a:ext>
                </a:extLst>
              </a:tr>
              <a:tr h="387960">
                <a:tc>
                  <a:txBody>
                    <a:bodyPr/>
                    <a:lstStyle/>
                    <a:p>
                      <a:pPr algn="l" fontAlgn="b">
                        <a:buNone/>
                      </a:pPr>
                      <a:r>
                        <a:rPr lang="en-GB" sz="1000" b="0" i="0" u="none" strike="noStrike">
                          <a:solidFill>
                            <a:srgbClr val="000000"/>
                          </a:solidFill>
                          <a:effectLst/>
                          <a:latin typeface="Aptos Narrow" panose="020B0004020202020204" pitchFamily="34" charset="0"/>
                        </a:rPr>
                        <a:t>Total RCD Income</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342,901</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Based on 651 occupations. Current occupation 430 Sept 26</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58424051"/>
                  </a:ext>
                </a:extLst>
              </a:tr>
              <a:tr h="193980">
                <a:tc>
                  <a:txBody>
                    <a:bodyPr/>
                    <a:lstStyle/>
                    <a:p>
                      <a:pPr algn="l" fontAlgn="b">
                        <a:buNone/>
                      </a:pPr>
                      <a:r>
                        <a:rPr lang="en-GB" sz="1000" b="1" i="0" u="none" strike="noStrike">
                          <a:solidFill>
                            <a:srgbClr val="000000"/>
                          </a:solidFill>
                          <a:effectLst/>
                          <a:latin typeface="Aptos Narrow" panose="020B0004020202020204" pitchFamily="34" charset="0"/>
                        </a:rPr>
                        <a:t>Expenditure and Reserves</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43074249"/>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ABC Services Contract*</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-45,000</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3490134"/>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Block Management UK - MGT Fee**</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-65,751</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1201326"/>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Grounds Maintenance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-192,954</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01510599"/>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Public Liability Insurance</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-1,700</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5386786"/>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Premises costs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9111659"/>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Electricity</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-2,030</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51573942"/>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Water</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-506</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50354311"/>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Phone/broadband</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-1,226</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14691775"/>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General Internal Repairs and Maintenance</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-500</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77320546"/>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Insurance (buildings &amp; Contents)</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-4,031</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04202752"/>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PAT Testing</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-306</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7316837"/>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Health Safety and Fire Inspection</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-159</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59958296"/>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Interior Cleaning and Window Cleaning</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-2,080</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33429644"/>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Licences (TV, music, entertainment)</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-350</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60216134"/>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Intruder Alarm Maintenance</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-510</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8396140"/>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Air Conditioning Maintenance</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-2,315</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64184474"/>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Staff supplies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-500</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59223426"/>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Reserve (internal redecoration every five years)</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-530</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80022543"/>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Restricted Sinking Fund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-16,022</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48748014"/>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General fund</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-6,430</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2067675"/>
                  </a:ext>
                </a:extLst>
              </a:tr>
              <a:tr h="193980">
                <a:tc>
                  <a:txBody>
                    <a:bodyPr/>
                    <a:lstStyle/>
                    <a:p>
                      <a:pPr algn="l" fontAlgn="b">
                        <a:buNone/>
                      </a:pPr>
                      <a:r>
                        <a:rPr lang="en-GB" sz="1000" b="0" i="0" u="none" strike="noStrike">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a:solidFill>
                            <a:srgbClr val="000000"/>
                          </a:solidFill>
                          <a:effectLst/>
                          <a:latin typeface="Aptos Narrow" panose="020B0004020202020204" pitchFamily="34" charset="0"/>
                        </a:rPr>
                        <a:t>-342,901</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000" b="0" i="0" u="none" strike="noStrike" dirty="0">
                          <a:solidFill>
                            <a:srgbClr val="000000"/>
                          </a:solidFill>
                          <a:effectLst/>
                          <a:latin typeface="Aptos Narrow" panose="020B0004020202020204" pitchFamily="34" charset="0"/>
                        </a:rPr>
                        <a:t> </a:t>
                      </a:r>
                    </a:p>
                  </a:txBody>
                  <a:tcPr marL="8368" marR="8368" marT="83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6236449"/>
                  </a:ext>
                </a:extLst>
              </a:tr>
            </a:tbl>
          </a:graphicData>
        </a:graphic>
      </p:graphicFrame>
    </p:spTree>
    <p:extLst>
      <p:ext uri="{BB962C8B-B14F-4D97-AF65-F5344CB8AC3E}">
        <p14:creationId xmlns:p14="http://schemas.microsoft.com/office/powerpoint/2010/main" val="8159629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4641</TotalTime>
  <Words>1303</Words>
  <Application>Microsoft Office PowerPoint</Application>
  <PresentationFormat>Widescreen</PresentationFormat>
  <Paragraphs>244</Paragraphs>
  <Slides>21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Aptos</vt:lpstr>
      <vt:lpstr>Aptos Narrow</vt:lpstr>
      <vt:lpstr>Arial</vt:lpstr>
      <vt:lpstr>Calibri</vt:lpstr>
      <vt:lpstr>Calibri Light</vt:lpstr>
      <vt:lpstr>Effra CC</vt:lpstr>
      <vt:lpstr>Helvetica</vt:lpstr>
      <vt:lpstr>Symbol</vt:lpstr>
      <vt:lpstr>Office Theme</vt:lpstr>
      <vt:lpstr>PowerPoint Presentation</vt:lpstr>
      <vt:lpstr>PowerPoint Presentation</vt:lpstr>
      <vt:lpstr>Approval of the 2024/25 AGM Minutes</vt:lpstr>
      <vt:lpstr>Purpose of the AGM</vt:lpstr>
      <vt:lpstr>Chilmington Management Organisation (CMO)</vt:lpstr>
      <vt:lpstr>CMO Board – Governance was recommended within the S106 Agreement Non Developer Trustees 5 Ben Lockwood – CMO Chairman &amp; KCC Nomination Alison Breese – Housing Association Neil Shorter – Voluntary Sector Steve Bartlet – Resident Trustee Cllr Jessamy Blanford ABC  Developer Trustees – 5  Hodson Developments 2 nominations Jarvis Homes 1 nomination BDW 1 nomination Chelmden Ltd,1 nomination  All members of the Board are volunteers and receive   no payment for the time spent on CMO activities</vt:lpstr>
      <vt:lpstr>Board Responsibilities Oversees two accounts, CMO Charity Account, RCD Ringfenced Trust Account  Duties of the Trustees: Ensure proper stewardship and financial responsibilities are carried out inline with the Charities Commission and the Companies Articles of Association  The income and property of the Company must be applied solely towards promoting the Objects and Articles of the Charity.   No part may be paid or transferred directly or indirectly by dividend bonus or profit to a Company Member; and   a Director may not directly or indirectly receive any payment of money or benefit from the Company. </vt:lpstr>
      <vt:lpstr>CMO Charity Account</vt:lpstr>
      <vt:lpstr>Charity Accounts</vt:lpstr>
      <vt:lpstr>Income Breakdown</vt:lpstr>
      <vt:lpstr>Expenditure Breakdown </vt:lpstr>
      <vt:lpstr>PowerPoint Presentation</vt:lpstr>
      <vt:lpstr>Appointment of Independent Examiner</vt:lpstr>
      <vt:lpstr>Trust Account – RCD funds</vt:lpstr>
      <vt:lpstr>PowerPoint Presentation</vt:lpstr>
      <vt:lpstr>Trust Account Expenditure as a Graph  </vt:lpstr>
      <vt:lpstr>Final Accounts Compared to Budgeted</vt:lpstr>
      <vt:lpstr>ABC Services Contract</vt:lpstr>
      <vt:lpstr>BMUK Contract: Joshua Edgar</vt:lpstr>
      <vt:lpstr>Trust Fund Reserve 31 March 2026</vt:lpstr>
      <vt:lpstr>Budget 2026/27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Daley</dc:creator>
  <cp:lastModifiedBy>Joe Waller</cp:lastModifiedBy>
  <cp:revision>116</cp:revision>
  <cp:lastPrinted>2026-09-16T08:53:17Z</cp:lastPrinted>
  <dcterms:created xsi:type="dcterms:W3CDTF">2021-03-11T15:56:45Z</dcterms:created>
  <dcterms:modified xsi:type="dcterms:W3CDTF">2026-09-21T13:51:35Z</dcterms:modified>
</cp:coreProperties>
</file>